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76" d="100"/>
          <a:sy n="76" d="100"/>
        </p:scale>
        <p:origin x="90" y="7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18365662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5AB11EA4-7057-48E1-883D-571B4788C360}" type="datetimeFigureOut">
              <a:rPr lang="es-GT" smtClean="0"/>
              <a:t>25/06/2018</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1186644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617468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smtClean="0"/>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smtClean="0"/>
              <a:t>Haga clic para modificar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645692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1692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4"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15221508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4"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0675849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7644978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989902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1551987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4"/>
          <p:cNvSpPr>
            <a:spLocks noGrp="1"/>
          </p:cNvSpPr>
          <p:nvPr>
            <p:ph type="ftr" sz="quarter" idx="11"/>
          </p:nvPr>
        </p:nvSpPr>
        <p:spPr/>
        <p:txBody>
          <a:bodyPr/>
          <a:lstStyle/>
          <a:p>
            <a:endParaRPr lang="es-GT"/>
          </a:p>
        </p:txBody>
      </p:sp>
      <p:sp>
        <p:nvSpPr>
          <p:cNvPr id="6" name="Slide Number Placeholder 5"/>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218463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5AB11EA4-7057-48E1-883D-571B4788C360}" type="datetimeFigureOut">
              <a:rPr lang="es-GT" smtClean="0"/>
              <a:t>25/06/2018</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802980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5AB11EA4-7057-48E1-883D-571B4788C360}" type="datetimeFigureOut">
              <a:rPr lang="es-GT" smtClean="0"/>
              <a:t>25/06/2018</a:t>
            </a:fld>
            <a:endParaRPr lang="es-GT"/>
          </a:p>
        </p:txBody>
      </p:sp>
      <p:sp>
        <p:nvSpPr>
          <p:cNvPr id="8" name="Footer Placeholder 7"/>
          <p:cNvSpPr>
            <a:spLocks noGrp="1"/>
          </p:cNvSpPr>
          <p:nvPr>
            <p:ph type="ftr" sz="quarter" idx="11"/>
          </p:nvPr>
        </p:nvSpPr>
        <p:spPr/>
        <p:txBody>
          <a:bodyPr/>
          <a:lstStyle/>
          <a:p>
            <a:endParaRPr lang="es-GT"/>
          </a:p>
        </p:txBody>
      </p:sp>
      <p:sp>
        <p:nvSpPr>
          <p:cNvPr id="9" name="Slide Number Placeholder 8"/>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278837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7" name="Date Placeholder 2"/>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3"/>
          <p:cNvSpPr>
            <a:spLocks noGrp="1"/>
          </p:cNvSpPr>
          <p:nvPr>
            <p:ph type="ftr" sz="quarter" idx="11"/>
          </p:nvPr>
        </p:nvSpPr>
        <p:spPr/>
        <p:txBody>
          <a:bodyPr/>
          <a:lstStyle/>
          <a:p>
            <a:endParaRPr lang="es-GT"/>
          </a:p>
        </p:txBody>
      </p:sp>
      <p:sp>
        <p:nvSpPr>
          <p:cNvPr id="6" name="Slide Number Placeholder 4"/>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25328514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2"/>
          <p:cNvSpPr>
            <a:spLocks noGrp="1"/>
          </p:cNvSpPr>
          <p:nvPr>
            <p:ph type="ftr" sz="quarter" idx="11"/>
          </p:nvPr>
        </p:nvSpPr>
        <p:spPr/>
        <p:txBody>
          <a:bodyPr/>
          <a:lstStyle/>
          <a:p>
            <a:endParaRPr lang="es-GT"/>
          </a:p>
        </p:txBody>
      </p:sp>
      <p:sp>
        <p:nvSpPr>
          <p:cNvPr id="6" name="Slide Number Placeholder 3"/>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3039104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7" name="Date Placeholder 4"/>
          <p:cNvSpPr>
            <a:spLocks noGrp="1"/>
          </p:cNvSpPr>
          <p:nvPr>
            <p:ph type="dt" sz="half" idx="10"/>
          </p:nvPr>
        </p:nvSpPr>
        <p:spPr/>
        <p:txBody>
          <a:bodyPr/>
          <a:lstStyle/>
          <a:p>
            <a:fld id="{5AB11EA4-7057-48E1-883D-571B4788C360}" type="datetimeFigureOut">
              <a:rPr lang="es-GT" smtClean="0"/>
              <a:t>25/06/2018</a:t>
            </a:fld>
            <a:endParaRPr lang="es-GT"/>
          </a:p>
        </p:txBody>
      </p:sp>
      <p:sp>
        <p:nvSpPr>
          <p:cNvPr id="5" name="Footer Placeholder 5"/>
          <p:cNvSpPr>
            <a:spLocks noGrp="1"/>
          </p:cNvSpPr>
          <p:nvPr>
            <p:ph type="ftr" sz="quarter" idx="11"/>
          </p:nvPr>
        </p:nvSpPr>
        <p:spPr/>
        <p:txBody>
          <a:bodyPr/>
          <a:lstStyle/>
          <a:p>
            <a:endParaRPr lang="es-GT"/>
          </a:p>
        </p:txBody>
      </p:sp>
      <p:sp>
        <p:nvSpPr>
          <p:cNvPr id="6" name="Slide Number Placeholder 6"/>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2920237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5AB11EA4-7057-48E1-883D-571B4788C360}" type="datetimeFigureOut">
              <a:rPr lang="es-GT" smtClean="0"/>
              <a:t>25/06/2018</a:t>
            </a:fld>
            <a:endParaRPr lang="es-GT"/>
          </a:p>
        </p:txBody>
      </p:sp>
      <p:sp>
        <p:nvSpPr>
          <p:cNvPr id="6" name="Footer Placeholder 5"/>
          <p:cNvSpPr>
            <a:spLocks noGrp="1"/>
          </p:cNvSpPr>
          <p:nvPr>
            <p:ph type="ftr" sz="quarter" idx="11"/>
          </p:nvPr>
        </p:nvSpPr>
        <p:spPr/>
        <p:txBody>
          <a:bodyPr/>
          <a:lstStyle/>
          <a:p>
            <a:endParaRPr lang="es-GT"/>
          </a:p>
        </p:txBody>
      </p:sp>
      <p:sp>
        <p:nvSpPr>
          <p:cNvPr id="7" name="Slide Number Placeholder 6"/>
          <p:cNvSpPr>
            <a:spLocks noGrp="1"/>
          </p:cNvSpPr>
          <p:nvPr>
            <p:ph type="sldNum" sz="quarter" idx="12"/>
          </p:nvPr>
        </p:nvSpPr>
        <p:spPr/>
        <p:txBody>
          <a:bodyPr/>
          <a:lstStyle/>
          <a:p>
            <a:fld id="{18AEC07F-515B-4E45-965C-025D21C1A60F}" type="slidenum">
              <a:rPr lang="es-GT" smtClean="0"/>
              <a:t>‹Nº›</a:t>
            </a:fld>
            <a:endParaRPr lang="es-GT"/>
          </a:p>
        </p:txBody>
      </p:sp>
    </p:spTree>
    <p:extLst>
      <p:ext uri="{BB962C8B-B14F-4D97-AF65-F5344CB8AC3E}">
        <p14:creationId xmlns:p14="http://schemas.microsoft.com/office/powerpoint/2010/main" val="2932948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AB11EA4-7057-48E1-883D-571B4788C360}" type="datetimeFigureOut">
              <a:rPr lang="es-GT" smtClean="0"/>
              <a:t>25/06/2018</a:t>
            </a:fld>
            <a:endParaRPr lang="es-GT"/>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GT"/>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8AEC07F-515B-4E45-965C-025D21C1A60F}" type="slidenum">
              <a:rPr lang="es-GT" smtClean="0"/>
              <a:t>‹Nº›</a:t>
            </a:fld>
            <a:endParaRPr lang="es-GT"/>
          </a:p>
        </p:txBody>
      </p:sp>
    </p:spTree>
    <p:extLst>
      <p:ext uri="{BB962C8B-B14F-4D97-AF65-F5344CB8AC3E}">
        <p14:creationId xmlns:p14="http://schemas.microsoft.com/office/powerpoint/2010/main" val="21058857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hyperlink" Target="https://es.wikipedia.org/wiki/Capgemini#cite_note-35"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2036101" y="3031299"/>
            <a:ext cx="7551950" cy="1182411"/>
          </a:xfrm>
        </p:spPr>
        <p:txBody>
          <a:bodyPr/>
          <a:lstStyle/>
          <a:p>
            <a:r>
              <a:rPr lang="es-GT" dirty="0" smtClean="0"/>
              <a:t>Línea de Tiempo </a:t>
            </a:r>
            <a:endParaRPr lang="es-GT" dirty="0"/>
          </a:p>
        </p:txBody>
      </p:sp>
      <p:sp>
        <p:nvSpPr>
          <p:cNvPr id="3" name="Subtítulo 2"/>
          <p:cNvSpPr>
            <a:spLocks noGrp="1"/>
          </p:cNvSpPr>
          <p:nvPr>
            <p:ph type="subTitle" idx="1"/>
          </p:nvPr>
        </p:nvSpPr>
        <p:spPr>
          <a:xfrm>
            <a:off x="1399247" y="4494766"/>
            <a:ext cx="8825658" cy="621338"/>
          </a:xfrm>
        </p:spPr>
        <p:style>
          <a:lnRef idx="0">
            <a:schemeClr val="accent1"/>
          </a:lnRef>
          <a:fillRef idx="3">
            <a:schemeClr val="accent1"/>
          </a:fillRef>
          <a:effectRef idx="3">
            <a:schemeClr val="accent1"/>
          </a:effectRef>
          <a:fontRef idx="minor">
            <a:schemeClr val="lt1"/>
          </a:fontRef>
        </p:style>
        <p:txBody>
          <a:bodyPr/>
          <a:lstStyle/>
          <a:p>
            <a:pPr algn="ctr"/>
            <a:r>
              <a:rPr lang="es-GT" dirty="0" smtClean="0"/>
              <a:t>Desde los Principios de la creación de la misma </a:t>
            </a:r>
            <a:endParaRPr lang="es-GT"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16274" y="1257163"/>
            <a:ext cx="7991605" cy="177413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3996217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0"/>
            <a:ext cx="3928100" cy="2310938"/>
          </a:xfrm>
          <a:prstGeom prst="rect">
            <a:avLst/>
          </a:prstGeom>
        </p:spPr>
      </p:pic>
      <p:pic>
        <p:nvPicPr>
          <p:cNvPr id="5" name="Imagen 4"/>
          <p:cNvPicPr>
            <a:picLocks noChangeAspect="1"/>
          </p:cNvPicPr>
          <p:nvPr/>
        </p:nvPicPr>
        <p:blipFill>
          <a:blip r:embed="rId3"/>
          <a:stretch>
            <a:fillRect/>
          </a:stretch>
        </p:blipFill>
        <p:spPr>
          <a:xfrm>
            <a:off x="3933172" y="0"/>
            <a:ext cx="4298851" cy="3264595"/>
          </a:xfrm>
          <a:prstGeom prst="rect">
            <a:avLst/>
          </a:prstGeom>
        </p:spPr>
      </p:pic>
      <p:pic>
        <p:nvPicPr>
          <p:cNvPr id="6" name="Imagen 5"/>
          <p:cNvPicPr>
            <a:picLocks noChangeAspect="1"/>
          </p:cNvPicPr>
          <p:nvPr/>
        </p:nvPicPr>
        <p:blipFill>
          <a:blip r:embed="rId4"/>
          <a:stretch>
            <a:fillRect/>
          </a:stretch>
        </p:blipFill>
        <p:spPr>
          <a:xfrm>
            <a:off x="0" y="3264595"/>
            <a:ext cx="5803726" cy="3593405"/>
          </a:xfrm>
          <a:prstGeom prst="rect">
            <a:avLst/>
          </a:prstGeom>
        </p:spPr>
      </p:pic>
      <p:pic>
        <p:nvPicPr>
          <p:cNvPr id="7" name="Imagen 6"/>
          <p:cNvPicPr>
            <a:picLocks noChangeAspect="1"/>
          </p:cNvPicPr>
          <p:nvPr/>
        </p:nvPicPr>
        <p:blipFill>
          <a:blip r:embed="rId5"/>
          <a:stretch>
            <a:fillRect/>
          </a:stretch>
        </p:blipFill>
        <p:spPr>
          <a:xfrm>
            <a:off x="5803726" y="3264596"/>
            <a:ext cx="6388274" cy="3593404"/>
          </a:xfrm>
          <a:prstGeom prst="rect">
            <a:avLst/>
          </a:prstGeom>
        </p:spPr>
      </p:pic>
      <p:pic>
        <p:nvPicPr>
          <p:cNvPr id="8" name="Imagen 7"/>
          <p:cNvPicPr>
            <a:picLocks noChangeAspect="1"/>
          </p:cNvPicPr>
          <p:nvPr/>
        </p:nvPicPr>
        <p:blipFill>
          <a:blip r:embed="rId6"/>
          <a:stretch>
            <a:fillRect/>
          </a:stretch>
        </p:blipFill>
        <p:spPr>
          <a:xfrm>
            <a:off x="8237095" y="0"/>
            <a:ext cx="3954905" cy="3264596"/>
          </a:xfrm>
          <a:prstGeom prst="rect">
            <a:avLst/>
          </a:prstGeom>
        </p:spPr>
      </p:pic>
      <p:pic>
        <p:nvPicPr>
          <p:cNvPr id="11" name="Imagen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2734" y="2376211"/>
            <a:ext cx="3707704" cy="82311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5498534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80">
                                          <p:stCondLst>
                                            <p:cond delay="0"/>
                                          </p:stCondLst>
                                        </p:cTn>
                                        <p:tgtEl>
                                          <p:spTgt spid="5"/>
                                        </p:tgtEl>
                                      </p:cBhvr>
                                    </p:animEffect>
                                    <p:anim calcmode="lin" valueType="num">
                                      <p:cBhvr>
                                        <p:cTn id="26"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1" dur="26">
                                          <p:stCondLst>
                                            <p:cond delay="650"/>
                                          </p:stCondLst>
                                        </p:cTn>
                                        <p:tgtEl>
                                          <p:spTgt spid="5"/>
                                        </p:tgtEl>
                                      </p:cBhvr>
                                      <p:to x="100000" y="60000"/>
                                    </p:animScale>
                                    <p:animScale>
                                      <p:cBhvr>
                                        <p:cTn id="32" dur="166" decel="50000">
                                          <p:stCondLst>
                                            <p:cond delay="676"/>
                                          </p:stCondLst>
                                        </p:cTn>
                                        <p:tgtEl>
                                          <p:spTgt spid="5"/>
                                        </p:tgtEl>
                                      </p:cBhvr>
                                      <p:to x="100000" y="100000"/>
                                    </p:animScale>
                                    <p:animScale>
                                      <p:cBhvr>
                                        <p:cTn id="33" dur="26">
                                          <p:stCondLst>
                                            <p:cond delay="1312"/>
                                          </p:stCondLst>
                                        </p:cTn>
                                        <p:tgtEl>
                                          <p:spTgt spid="5"/>
                                        </p:tgtEl>
                                      </p:cBhvr>
                                      <p:to x="100000" y="80000"/>
                                    </p:animScale>
                                    <p:animScale>
                                      <p:cBhvr>
                                        <p:cTn id="34" dur="166" decel="50000">
                                          <p:stCondLst>
                                            <p:cond delay="1338"/>
                                          </p:stCondLst>
                                        </p:cTn>
                                        <p:tgtEl>
                                          <p:spTgt spid="5"/>
                                        </p:tgtEl>
                                      </p:cBhvr>
                                      <p:to x="100000" y="100000"/>
                                    </p:animScale>
                                    <p:animScale>
                                      <p:cBhvr>
                                        <p:cTn id="35" dur="26">
                                          <p:stCondLst>
                                            <p:cond delay="1642"/>
                                          </p:stCondLst>
                                        </p:cTn>
                                        <p:tgtEl>
                                          <p:spTgt spid="5"/>
                                        </p:tgtEl>
                                      </p:cBhvr>
                                      <p:to x="100000" y="90000"/>
                                    </p:animScale>
                                    <p:animScale>
                                      <p:cBhvr>
                                        <p:cTn id="36" dur="166" decel="50000">
                                          <p:stCondLst>
                                            <p:cond delay="1668"/>
                                          </p:stCondLst>
                                        </p:cTn>
                                        <p:tgtEl>
                                          <p:spTgt spid="5"/>
                                        </p:tgtEl>
                                      </p:cBhvr>
                                      <p:to x="100000" y="100000"/>
                                    </p:animScale>
                                    <p:animScale>
                                      <p:cBhvr>
                                        <p:cTn id="37" dur="26">
                                          <p:stCondLst>
                                            <p:cond delay="1808"/>
                                          </p:stCondLst>
                                        </p:cTn>
                                        <p:tgtEl>
                                          <p:spTgt spid="5"/>
                                        </p:tgtEl>
                                      </p:cBhvr>
                                      <p:to x="100000" y="95000"/>
                                    </p:animScale>
                                    <p:animScale>
                                      <p:cBhvr>
                                        <p:cTn id="38" dur="166" decel="50000">
                                          <p:stCondLst>
                                            <p:cond delay="1834"/>
                                          </p:stCondLst>
                                        </p:cTn>
                                        <p:tgtEl>
                                          <p:spTgt spid="5"/>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down)">
                                      <p:cBhvr>
                                        <p:cTn id="43" dur="580">
                                          <p:stCondLst>
                                            <p:cond delay="0"/>
                                          </p:stCondLst>
                                        </p:cTn>
                                        <p:tgtEl>
                                          <p:spTgt spid="8"/>
                                        </p:tgtEl>
                                      </p:cBhvr>
                                    </p:animEffect>
                                    <p:anim calcmode="lin" valueType="num">
                                      <p:cBhvr>
                                        <p:cTn id="44"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49" dur="26">
                                          <p:stCondLst>
                                            <p:cond delay="650"/>
                                          </p:stCondLst>
                                        </p:cTn>
                                        <p:tgtEl>
                                          <p:spTgt spid="8"/>
                                        </p:tgtEl>
                                      </p:cBhvr>
                                      <p:to x="100000" y="60000"/>
                                    </p:animScale>
                                    <p:animScale>
                                      <p:cBhvr>
                                        <p:cTn id="50" dur="166" decel="50000">
                                          <p:stCondLst>
                                            <p:cond delay="676"/>
                                          </p:stCondLst>
                                        </p:cTn>
                                        <p:tgtEl>
                                          <p:spTgt spid="8"/>
                                        </p:tgtEl>
                                      </p:cBhvr>
                                      <p:to x="100000" y="100000"/>
                                    </p:animScale>
                                    <p:animScale>
                                      <p:cBhvr>
                                        <p:cTn id="51" dur="26">
                                          <p:stCondLst>
                                            <p:cond delay="1312"/>
                                          </p:stCondLst>
                                        </p:cTn>
                                        <p:tgtEl>
                                          <p:spTgt spid="8"/>
                                        </p:tgtEl>
                                      </p:cBhvr>
                                      <p:to x="100000" y="80000"/>
                                    </p:animScale>
                                    <p:animScale>
                                      <p:cBhvr>
                                        <p:cTn id="52" dur="166" decel="50000">
                                          <p:stCondLst>
                                            <p:cond delay="1338"/>
                                          </p:stCondLst>
                                        </p:cTn>
                                        <p:tgtEl>
                                          <p:spTgt spid="8"/>
                                        </p:tgtEl>
                                      </p:cBhvr>
                                      <p:to x="100000" y="100000"/>
                                    </p:animScale>
                                    <p:animScale>
                                      <p:cBhvr>
                                        <p:cTn id="53" dur="26">
                                          <p:stCondLst>
                                            <p:cond delay="1642"/>
                                          </p:stCondLst>
                                        </p:cTn>
                                        <p:tgtEl>
                                          <p:spTgt spid="8"/>
                                        </p:tgtEl>
                                      </p:cBhvr>
                                      <p:to x="100000" y="90000"/>
                                    </p:animScale>
                                    <p:animScale>
                                      <p:cBhvr>
                                        <p:cTn id="54" dur="166" decel="50000">
                                          <p:stCondLst>
                                            <p:cond delay="1668"/>
                                          </p:stCondLst>
                                        </p:cTn>
                                        <p:tgtEl>
                                          <p:spTgt spid="8"/>
                                        </p:tgtEl>
                                      </p:cBhvr>
                                      <p:to x="100000" y="100000"/>
                                    </p:animScale>
                                    <p:animScale>
                                      <p:cBhvr>
                                        <p:cTn id="55" dur="26">
                                          <p:stCondLst>
                                            <p:cond delay="1808"/>
                                          </p:stCondLst>
                                        </p:cTn>
                                        <p:tgtEl>
                                          <p:spTgt spid="8"/>
                                        </p:tgtEl>
                                      </p:cBhvr>
                                      <p:to x="100000" y="95000"/>
                                    </p:animScale>
                                    <p:animScale>
                                      <p:cBhvr>
                                        <p:cTn id="56" dur="166" decel="50000">
                                          <p:stCondLst>
                                            <p:cond delay="1834"/>
                                          </p:stCondLst>
                                        </p:cTn>
                                        <p:tgtEl>
                                          <p:spTgt spid="8"/>
                                        </p:tgtEl>
                                      </p:cBhvr>
                                      <p:to x="100000" y="100000"/>
                                    </p:animScale>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wipe(down)">
                                      <p:cBhvr>
                                        <p:cTn id="61" dur="580">
                                          <p:stCondLst>
                                            <p:cond delay="0"/>
                                          </p:stCondLst>
                                        </p:cTn>
                                        <p:tgtEl>
                                          <p:spTgt spid="6"/>
                                        </p:tgtEl>
                                      </p:cBhvr>
                                    </p:animEffect>
                                    <p:anim calcmode="lin" valueType="num">
                                      <p:cBhvr>
                                        <p:cTn id="62"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67" dur="26">
                                          <p:stCondLst>
                                            <p:cond delay="650"/>
                                          </p:stCondLst>
                                        </p:cTn>
                                        <p:tgtEl>
                                          <p:spTgt spid="6"/>
                                        </p:tgtEl>
                                      </p:cBhvr>
                                      <p:to x="100000" y="60000"/>
                                    </p:animScale>
                                    <p:animScale>
                                      <p:cBhvr>
                                        <p:cTn id="68" dur="166" decel="50000">
                                          <p:stCondLst>
                                            <p:cond delay="676"/>
                                          </p:stCondLst>
                                        </p:cTn>
                                        <p:tgtEl>
                                          <p:spTgt spid="6"/>
                                        </p:tgtEl>
                                      </p:cBhvr>
                                      <p:to x="100000" y="100000"/>
                                    </p:animScale>
                                    <p:animScale>
                                      <p:cBhvr>
                                        <p:cTn id="69" dur="26">
                                          <p:stCondLst>
                                            <p:cond delay="1312"/>
                                          </p:stCondLst>
                                        </p:cTn>
                                        <p:tgtEl>
                                          <p:spTgt spid="6"/>
                                        </p:tgtEl>
                                      </p:cBhvr>
                                      <p:to x="100000" y="80000"/>
                                    </p:animScale>
                                    <p:animScale>
                                      <p:cBhvr>
                                        <p:cTn id="70" dur="166" decel="50000">
                                          <p:stCondLst>
                                            <p:cond delay="1338"/>
                                          </p:stCondLst>
                                        </p:cTn>
                                        <p:tgtEl>
                                          <p:spTgt spid="6"/>
                                        </p:tgtEl>
                                      </p:cBhvr>
                                      <p:to x="100000" y="100000"/>
                                    </p:animScale>
                                    <p:animScale>
                                      <p:cBhvr>
                                        <p:cTn id="71" dur="26">
                                          <p:stCondLst>
                                            <p:cond delay="1642"/>
                                          </p:stCondLst>
                                        </p:cTn>
                                        <p:tgtEl>
                                          <p:spTgt spid="6"/>
                                        </p:tgtEl>
                                      </p:cBhvr>
                                      <p:to x="100000" y="90000"/>
                                    </p:animScale>
                                    <p:animScale>
                                      <p:cBhvr>
                                        <p:cTn id="72" dur="166" decel="50000">
                                          <p:stCondLst>
                                            <p:cond delay="1668"/>
                                          </p:stCondLst>
                                        </p:cTn>
                                        <p:tgtEl>
                                          <p:spTgt spid="6"/>
                                        </p:tgtEl>
                                      </p:cBhvr>
                                      <p:to x="100000" y="100000"/>
                                    </p:animScale>
                                    <p:animScale>
                                      <p:cBhvr>
                                        <p:cTn id="73" dur="26">
                                          <p:stCondLst>
                                            <p:cond delay="1808"/>
                                          </p:stCondLst>
                                        </p:cTn>
                                        <p:tgtEl>
                                          <p:spTgt spid="6"/>
                                        </p:tgtEl>
                                      </p:cBhvr>
                                      <p:to x="100000" y="95000"/>
                                    </p:animScale>
                                    <p:animScale>
                                      <p:cBhvr>
                                        <p:cTn id="74" dur="166" decel="50000">
                                          <p:stCondLst>
                                            <p:cond delay="1834"/>
                                          </p:stCondLst>
                                        </p:cTn>
                                        <p:tgtEl>
                                          <p:spTgt spid="6"/>
                                        </p:tgtEl>
                                      </p:cBhvr>
                                      <p:to x="100000" y="100000"/>
                                    </p:animScale>
                                  </p:childTnLst>
                                </p:cTn>
                              </p:par>
                            </p:childTnLst>
                          </p:cTn>
                        </p:par>
                      </p:childTnLst>
                    </p:cTn>
                  </p:par>
                  <p:par>
                    <p:cTn id="75" fill="hold">
                      <p:stCondLst>
                        <p:cond delay="indefinite"/>
                      </p:stCondLst>
                      <p:childTnLst>
                        <p:par>
                          <p:cTn id="76" fill="hold">
                            <p:stCondLst>
                              <p:cond delay="0"/>
                            </p:stCondLst>
                            <p:childTnLst>
                              <p:par>
                                <p:cTn id="77" presetID="26" presetClass="entr" presetSubtype="0" fill="hold" nodeType="clickEffect">
                                  <p:stCondLst>
                                    <p:cond delay="0"/>
                                  </p:stCondLst>
                                  <p:childTnLst>
                                    <p:set>
                                      <p:cBhvr>
                                        <p:cTn id="78" dur="1" fill="hold">
                                          <p:stCondLst>
                                            <p:cond delay="0"/>
                                          </p:stCondLst>
                                        </p:cTn>
                                        <p:tgtEl>
                                          <p:spTgt spid="7"/>
                                        </p:tgtEl>
                                        <p:attrNameLst>
                                          <p:attrName>style.visibility</p:attrName>
                                        </p:attrNameLst>
                                      </p:cBhvr>
                                      <p:to>
                                        <p:strVal val="visible"/>
                                      </p:to>
                                    </p:set>
                                    <p:animEffect transition="in" filter="wipe(down)">
                                      <p:cBhvr>
                                        <p:cTn id="79" dur="580">
                                          <p:stCondLst>
                                            <p:cond delay="0"/>
                                          </p:stCondLst>
                                        </p:cTn>
                                        <p:tgtEl>
                                          <p:spTgt spid="7"/>
                                        </p:tgtEl>
                                      </p:cBhvr>
                                    </p:animEffect>
                                    <p:anim calcmode="lin" valueType="num">
                                      <p:cBhvr>
                                        <p:cTn id="80"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81"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82"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83"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84"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85" dur="26">
                                          <p:stCondLst>
                                            <p:cond delay="650"/>
                                          </p:stCondLst>
                                        </p:cTn>
                                        <p:tgtEl>
                                          <p:spTgt spid="7"/>
                                        </p:tgtEl>
                                      </p:cBhvr>
                                      <p:to x="100000" y="60000"/>
                                    </p:animScale>
                                    <p:animScale>
                                      <p:cBhvr>
                                        <p:cTn id="86" dur="166" decel="50000">
                                          <p:stCondLst>
                                            <p:cond delay="676"/>
                                          </p:stCondLst>
                                        </p:cTn>
                                        <p:tgtEl>
                                          <p:spTgt spid="7"/>
                                        </p:tgtEl>
                                      </p:cBhvr>
                                      <p:to x="100000" y="100000"/>
                                    </p:animScale>
                                    <p:animScale>
                                      <p:cBhvr>
                                        <p:cTn id="87" dur="26">
                                          <p:stCondLst>
                                            <p:cond delay="1312"/>
                                          </p:stCondLst>
                                        </p:cTn>
                                        <p:tgtEl>
                                          <p:spTgt spid="7"/>
                                        </p:tgtEl>
                                      </p:cBhvr>
                                      <p:to x="100000" y="80000"/>
                                    </p:animScale>
                                    <p:animScale>
                                      <p:cBhvr>
                                        <p:cTn id="88" dur="166" decel="50000">
                                          <p:stCondLst>
                                            <p:cond delay="1338"/>
                                          </p:stCondLst>
                                        </p:cTn>
                                        <p:tgtEl>
                                          <p:spTgt spid="7"/>
                                        </p:tgtEl>
                                      </p:cBhvr>
                                      <p:to x="100000" y="100000"/>
                                    </p:animScale>
                                    <p:animScale>
                                      <p:cBhvr>
                                        <p:cTn id="89" dur="26">
                                          <p:stCondLst>
                                            <p:cond delay="1642"/>
                                          </p:stCondLst>
                                        </p:cTn>
                                        <p:tgtEl>
                                          <p:spTgt spid="7"/>
                                        </p:tgtEl>
                                      </p:cBhvr>
                                      <p:to x="100000" y="90000"/>
                                    </p:animScale>
                                    <p:animScale>
                                      <p:cBhvr>
                                        <p:cTn id="90" dur="166" decel="50000">
                                          <p:stCondLst>
                                            <p:cond delay="1668"/>
                                          </p:stCondLst>
                                        </p:cTn>
                                        <p:tgtEl>
                                          <p:spTgt spid="7"/>
                                        </p:tgtEl>
                                      </p:cBhvr>
                                      <p:to x="100000" y="100000"/>
                                    </p:animScale>
                                    <p:animScale>
                                      <p:cBhvr>
                                        <p:cTn id="91" dur="26">
                                          <p:stCondLst>
                                            <p:cond delay="1808"/>
                                          </p:stCondLst>
                                        </p:cTn>
                                        <p:tgtEl>
                                          <p:spTgt spid="7"/>
                                        </p:tgtEl>
                                      </p:cBhvr>
                                      <p:to x="100000" y="95000"/>
                                    </p:animScale>
                                    <p:animScale>
                                      <p:cBhvr>
                                        <p:cTn id="92" dur="166" decel="50000">
                                          <p:stCondLst>
                                            <p:cond delay="1834"/>
                                          </p:stCondLst>
                                        </p:cTn>
                                        <p:tgtEl>
                                          <p:spTgt spid="7"/>
                                        </p:tgtEl>
                                      </p:cBhvr>
                                      <p:to x="100000" y="100000"/>
                                    </p:animScale>
                                  </p:childTnLst>
                                </p:cTn>
                              </p:par>
                            </p:childTnLst>
                          </p:cTn>
                        </p:par>
                      </p:childTnLst>
                    </p:cTn>
                  </p:par>
                  <p:par>
                    <p:cTn id="93" fill="hold">
                      <p:stCondLst>
                        <p:cond delay="indefinite"/>
                      </p:stCondLst>
                      <p:childTnLst>
                        <p:par>
                          <p:cTn id="94" fill="hold">
                            <p:stCondLst>
                              <p:cond delay="0"/>
                            </p:stCondLst>
                            <p:childTnLst>
                              <p:par>
                                <p:cTn id="95" presetID="45" presetClass="entr" presetSubtype="0" fill="hold" nodeType="clickEffect">
                                  <p:stCondLst>
                                    <p:cond delay="0"/>
                                  </p:stCondLst>
                                  <p:childTnLst>
                                    <p:set>
                                      <p:cBhvr>
                                        <p:cTn id="96" dur="1" fill="hold">
                                          <p:stCondLst>
                                            <p:cond delay="0"/>
                                          </p:stCondLst>
                                        </p:cTn>
                                        <p:tgtEl>
                                          <p:spTgt spid="11"/>
                                        </p:tgtEl>
                                        <p:attrNameLst>
                                          <p:attrName>style.visibility</p:attrName>
                                        </p:attrNameLst>
                                      </p:cBhvr>
                                      <p:to>
                                        <p:strVal val="visible"/>
                                      </p:to>
                                    </p:set>
                                    <p:animEffect transition="in" filter="fade">
                                      <p:cBhvr>
                                        <p:cTn id="97" dur="2000"/>
                                        <p:tgtEl>
                                          <p:spTgt spid="11"/>
                                        </p:tgtEl>
                                      </p:cBhvr>
                                    </p:animEffect>
                                    <p:anim calcmode="lin" valueType="num">
                                      <p:cBhvr>
                                        <p:cTn id="98" dur="2000" fill="hold"/>
                                        <p:tgtEl>
                                          <p:spTgt spid="11"/>
                                        </p:tgtEl>
                                        <p:attrNameLst>
                                          <p:attrName>ppt_w</p:attrName>
                                        </p:attrNameLst>
                                      </p:cBhvr>
                                      <p:tavLst>
                                        <p:tav tm="0" fmla="#ppt_w*sin(2.5*pi*$)">
                                          <p:val>
                                            <p:fltVal val="0"/>
                                          </p:val>
                                        </p:tav>
                                        <p:tav tm="100000">
                                          <p:val>
                                            <p:fltVal val="1"/>
                                          </p:val>
                                        </p:tav>
                                      </p:tavLst>
                                    </p:anim>
                                    <p:anim calcmode="lin" valueType="num">
                                      <p:cBhvr>
                                        <p:cTn id="99" dur="2000" fill="hold"/>
                                        <p:tgtEl>
                                          <p:spTgt spid="1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2367418" y="1823581"/>
            <a:ext cx="6699337" cy="4187086"/>
          </a:xfrm>
          <a:prstGeom prst="rect">
            <a:avLst/>
          </a:prstGeom>
        </p:spPr>
      </p:pic>
      <p:sp>
        <p:nvSpPr>
          <p:cNvPr id="3" name="CuadroTexto 2"/>
          <p:cNvSpPr txBox="1"/>
          <p:nvPr/>
        </p:nvSpPr>
        <p:spPr>
          <a:xfrm>
            <a:off x="2365330" y="288099"/>
            <a:ext cx="6701425" cy="1015663"/>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s-GT" sz="6000" dirty="0" smtClean="0"/>
              <a:t>Gracias</a:t>
            </a:r>
            <a:endParaRPr lang="es-GT" sz="6000" dirty="0"/>
          </a:p>
        </p:txBody>
      </p:sp>
    </p:spTree>
    <p:extLst>
      <p:ext uri="{BB962C8B-B14F-4D97-AF65-F5344CB8AC3E}">
        <p14:creationId xmlns:p14="http://schemas.microsoft.com/office/powerpoint/2010/main" val="3447644574"/>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down)">
                                      <p:cBhvr>
                                        <p:cTn id="25" dur="580">
                                          <p:stCondLst>
                                            <p:cond delay="0"/>
                                          </p:stCondLst>
                                        </p:cTn>
                                        <p:tgtEl>
                                          <p:spTgt spid="2"/>
                                        </p:tgtEl>
                                      </p:cBhvr>
                                    </p:animEffect>
                                    <p:anim calcmode="lin" valueType="num">
                                      <p:cBhvr>
                                        <p:cTn id="26"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31" dur="26">
                                          <p:stCondLst>
                                            <p:cond delay="650"/>
                                          </p:stCondLst>
                                        </p:cTn>
                                        <p:tgtEl>
                                          <p:spTgt spid="2"/>
                                        </p:tgtEl>
                                      </p:cBhvr>
                                      <p:to x="100000" y="60000"/>
                                    </p:animScale>
                                    <p:animScale>
                                      <p:cBhvr>
                                        <p:cTn id="32" dur="166" decel="50000">
                                          <p:stCondLst>
                                            <p:cond delay="676"/>
                                          </p:stCondLst>
                                        </p:cTn>
                                        <p:tgtEl>
                                          <p:spTgt spid="2"/>
                                        </p:tgtEl>
                                      </p:cBhvr>
                                      <p:to x="100000" y="100000"/>
                                    </p:animScale>
                                    <p:animScale>
                                      <p:cBhvr>
                                        <p:cTn id="33" dur="26">
                                          <p:stCondLst>
                                            <p:cond delay="1312"/>
                                          </p:stCondLst>
                                        </p:cTn>
                                        <p:tgtEl>
                                          <p:spTgt spid="2"/>
                                        </p:tgtEl>
                                      </p:cBhvr>
                                      <p:to x="100000" y="80000"/>
                                    </p:animScale>
                                    <p:animScale>
                                      <p:cBhvr>
                                        <p:cTn id="34" dur="166" decel="50000">
                                          <p:stCondLst>
                                            <p:cond delay="1338"/>
                                          </p:stCondLst>
                                        </p:cTn>
                                        <p:tgtEl>
                                          <p:spTgt spid="2"/>
                                        </p:tgtEl>
                                      </p:cBhvr>
                                      <p:to x="100000" y="100000"/>
                                    </p:animScale>
                                    <p:animScale>
                                      <p:cBhvr>
                                        <p:cTn id="35" dur="26">
                                          <p:stCondLst>
                                            <p:cond delay="1642"/>
                                          </p:stCondLst>
                                        </p:cTn>
                                        <p:tgtEl>
                                          <p:spTgt spid="2"/>
                                        </p:tgtEl>
                                      </p:cBhvr>
                                      <p:to x="100000" y="90000"/>
                                    </p:animScale>
                                    <p:animScale>
                                      <p:cBhvr>
                                        <p:cTn id="36" dur="166" decel="50000">
                                          <p:stCondLst>
                                            <p:cond delay="1668"/>
                                          </p:stCondLst>
                                        </p:cTn>
                                        <p:tgtEl>
                                          <p:spTgt spid="2"/>
                                        </p:tgtEl>
                                      </p:cBhvr>
                                      <p:to x="100000" y="100000"/>
                                    </p:animScale>
                                    <p:animScale>
                                      <p:cBhvr>
                                        <p:cTn id="37" dur="26">
                                          <p:stCondLst>
                                            <p:cond delay="1808"/>
                                          </p:stCondLst>
                                        </p:cTn>
                                        <p:tgtEl>
                                          <p:spTgt spid="2"/>
                                        </p:tgtEl>
                                      </p:cBhvr>
                                      <p:to x="100000" y="95000"/>
                                    </p:animScale>
                                    <p:animScale>
                                      <p:cBhvr>
                                        <p:cTn id="38"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11" y="452718"/>
            <a:ext cx="9404723" cy="937671"/>
          </a:xfrm>
        </p:spPr>
        <p:style>
          <a:lnRef idx="0">
            <a:schemeClr val="accent1"/>
          </a:lnRef>
          <a:fillRef idx="3">
            <a:schemeClr val="accent1"/>
          </a:fillRef>
          <a:effectRef idx="3">
            <a:schemeClr val="accent1"/>
          </a:effectRef>
          <a:fontRef idx="minor">
            <a:schemeClr val="lt1"/>
          </a:fontRef>
        </p:style>
        <p:txBody>
          <a:bodyPr/>
          <a:lstStyle/>
          <a:p>
            <a:pPr algn="ctr"/>
            <a:r>
              <a:rPr lang="es-GT" dirty="0">
                <a:effectLst>
                  <a:reflection blurRad="6350" stA="55000" endA="300" endPos="45500" dir="5400000" sy="-100000" algn="bl" rotWithShape="0"/>
                </a:effectLst>
              </a:rPr>
              <a:t>Historia</a:t>
            </a:r>
            <a:br>
              <a:rPr lang="es-GT" dirty="0">
                <a:effectLst>
                  <a:reflection blurRad="6350" stA="55000" endA="300" endPos="45500" dir="5400000" sy="-100000" algn="bl" rotWithShape="0"/>
                </a:effectLst>
              </a:rPr>
            </a:br>
            <a:endParaRPr lang="es-GT" dirty="0">
              <a:effectLst>
                <a:reflection blurRad="6350" stA="55000" endA="300" endPos="45500" dir="5400000" sy="-100000" algn="bl" rotWithShape="0"/>
              </a:effectLst>
            </a:endParaRPr>
          </a:p>
        </p:txBody>
      </p:sp>
      <p:sp>
        <p:nvSpPr>
          <p:cNvPr id="3" name="Marcador de contenido 2"/>
          <p:cNvSpPr>
            <a:spLocks noGrp="1"/>
          </p:cNvSpPr>
          <p:nvPr>
            <p:ph idx="1"/>
          </p:nvPr>
        </p:nvSpPr>
        <p:spPr>
          <a:xfrm>
            <a:off x="875201" y="1689664"/>
            <a:ext cx="8946541" cy="1579629"/>
          </a:xfrm>
        </p:spPr>
        <p:txBody>
          <a:bodyPr/>
          <a:lstStyle/>
          <a:p>
            <a:r>
              <a:rPr lang="es-GT" dirty="0"/>
              <a:t>Capgemini fue fundada por Serge Kampf en </a:t>
            </a:r>
            <a:r>
              <a:rPr lang="es-GT" dirty="0" smtClean="0"/>
              <a:t>compañía como </a:t>
            </a:r>
            <a:r>
              <a:rPr lang="es-GT" dirty="0"/>
              <a:t>una gestión de la empresa y de procesamiento de datos 1967. La empresa fue inaugurada como la Société pour la Gestion de l'Entreprise et le Traitement de la Información (Sogeti</a:t>
            </a:r>
            <a:r>
              <a:rPr lang="es-GT" dirty="0" smtClean="0"/>
              <a:t>).</a:t>
            </a:r>
          </a:p>
          <a:p>
            <a:endParaRPr lang="es-GT" dirty="0"/>
          </a:p>
        </p:txBody>
      </p:sp>
      <p:sp>
        <p:nvSpPr>
          <p:cNvPr id="4" name="Llamada de flecha hacia abajo 3"/>
          <p:cNvSpPr/>
          <p:nvPr/>
        </p:nvSpPr>
        <p:spPr>
          <a:xfrm>
            <a:off x="3569918" y="3568568"/>
            <a:ext cx="4622104" cy="2367419"/>
          </a:xfrm>
          <a:prstGeom prst="downArrowCallou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a:t>En 1973 Sogeti adquirió una participación mayoritaria en su principal competidor europeo de servicios de TI, CAP (Centro de Análisis y programación).</a:t>
            </a:r>
          </a:p>
        </p:txBody>
      </p:sp>
    </p:spTree>
    <p:extLst>
      <p:ext uri="{BB962C8B-B14F-4D97-AF65-F5344CB8AC3E}">
        <p14:creationId xmlns:p14="http://schemas.microsoft.com/office/powerpoint/2010/main" val="21980182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Llamada de flecha hacia abajo 3"/>
          <p:cNvSpPr/>
          <p:nvPr/>
        </p:nvSpPr>
        <p:spPr>
          <a:xfrm>
            <a:off x="588723" y="400833"/>
            <a:ext cx="3607496" cy="2104372"/>
          </a:xfrm>
          <a:prstGeom prst="downArrowCallout">
            <a:avLst>
              <a:gd name="adj1" fmla="val 25000"/>
              <a:gd name="adj2" fmla="val 25000"/>
              <a:gd name="adj3" fmla="val 20833"/>
              <a:gd name="adj4" fmla="val 69739"/>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a:t>En 1974 adquirió Gemini Sogeti Computadoras Systems, una empresa estadounidense con sede en Nueva York</a:t>
            </a:r>
          </a:p>
        </p:txBody>
      </p:sp>
      <p:sp>
        <p:nvSpPr>
          <p:cNvPr id="8" name="Llamada de flecha a la derecha 7"/>
          <p:cNvSpPr/>
          <p:nvPr/>
        </p:nvSpPr>
        <p:spPr>
          <a:xfrm>
            <a:off x="789140" y="2780778"/>
            <a:ext cx="3995802" cy="3519814"/>
          </a:xfrm>
          <a:prstGeom prst="rightArrowCallout">
            <a:avLst>
              <a:gd name="adj1" fmla="val 25000"/>
              <a:gd name="adj2" fmla="val 25000"/>
              <a:gd name="adj3" fmla="val 17883"/>
              <a:gd name="adj4" fmla="val 7971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1975, después de haber hecho dos grandes adquisiciones de la PAC y Gemini Sistemas Informáticos, y tras la resolución de una disputa con el nombre similar CAP Reino Unido sobre el uso internacional de la denominación «PAC», Sogeti se renombró como CAP Gemini Sogeti.</a:t>
            </a:r>
            <a:endParaRPr lang="es-GT" dirty="0"/>
          </a:p>
        </p:txBody>
      </p:sp>
      <p:sp>
        <p:nvSpPr>
          <p:cNvPr id="10" name="Llamada de flecha hacia arriba 9"/>
          <p:cNvSpPr/>
          <p:nvPr/>
        </p:nvSpPr>
        <p:spPr>
          <a:xfrm>
            <a:off x="4784942" y="2780779"/>
            <a:ext cx="3995803" cy="3795386"/>
          </a:xfrm>
          <a:prstGeom prst="upArrowCallout">
            <a:avLst>
              <a:gd name="adj1" fmla="val 25000"/>
              <a:gd name="adj2" fmla="val 25000"/>
              <a:gd name="adj3" fmla="val 15948"/>
              <a:gd name="adj4" fmla="val 8049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1981, CapGemini Sogeti lanzó operaciones en Estados Unidos a raíz de la adquisición de la sede en Milwaukee DASD Corporation, especializada en la conversión de datos y el empleo de 500 personas en 20 sucursales en todo los EE.UU.. Tras esta adquisición, la operación de Estados Unidos era conocido como CapGemini DASD.</a:t>
            </a:r>
            <a:endParaRPr lang="es-GT" dirty="0"/>
          </a:p>
        </p:txBody>
      </p:sp>
      <p:sp>
        <p:nvSpPr>
          <p:cNvPr id="11" name="Llamada de flecha a la derecha 10"/>
          <p:cNvSpPr/>
          <p:nvPr/>
        </p:nvSpPr>
        <p:spPr>
          <a:xfrm>
            <a:off x="4972834" y="400833"/>
            <a:ext cx="3695178" cy="2229633"/>
          </a:xfrm>
          <a:prstGeom prst="rightArrowCallout">
            <a:avLst>
              <a:gd name="adj1" fmla="val 21629"/>
              <a:gd name="adj2" fmla="val 23315"/>
              <a:gd name="adj3" fmla="val 22191"/>
              <a:gd name="adj4" fmla="val 81760"/>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1986, </a:t>
            </a:r>
            <a:r>
              <a:rPr lang="es-GT" dirty="0" err="1" smtClean="0"/>
              <a:t>Cap</a:t>
            </a:r>
            <a:r>
              <a:rPr lang="es-GT" dirty="0" smtClean="0"/>
              <a:t> Gemini Sogeti adquirió la división de consultoría de la estadounidense CGA ordenador para crear </a:t>
            </a:r>
            <a:r>
              <a:rPr lang="es-GT" dirty="0" err="1" smtClean="0"/>
              <a:t>Cap</a:t>
            </a:r>
            <a:r>
              <a:rPr lang="es-GT" dirty="0" smtClean="0"/>
              <a:t> Gemini América.</a:t>
            </a:r>
            <a:endParaRPr lang="es-GT" dirty="0"/>
          </a:p>
        </p:txBody>
      </p:sp>
      <p:sp>
        <p:nvSpPr>
          <p:cNvPr id="12" name="Llamada de flecha hacia abajo 11"/>
          <p:cNvSpPr/>
          <p:nvPr/>
        </p:nvSpPr>
        <p:spPr>
          <a:xfrm>
            <a:off x="8780744" y="187890"/>
            <a:ext cx="3267206" cy="2943617"/>
          </a:xfrm>
          <a:prstGeom prst="downArrowCallout">
            <a:avLst>
              <a:gd name="adj1" fmla="val 25000"/>
              <a:gd name="adj2" fmla="val 22447"/>
              <a:gd name="adj3" fmla="val 20745"/>
              <a:gd name="adj4" fmla="val 7476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1991, Gemini </a:t>
            </a:r>
            <a:r>
              <a:rPr lang="es-GT" dirty="0" err="1" smtClean="0"/>
              <a:t>Consulting</a:t>
            </a:r>
            <a:r>
              <a:rPr lang="es-GT" dirty="0" smtClean="0"/>
              <a:t> se formó a través de la integración de las dos empresas de consultoría de gestión (Estados Investigación y el Grupo MAC)</a:t>
            </a:r>
            <a:endParaRPr lang="es-GT" dirty="0"/>
          </a:p>
        </p:txBody>
      </p:sp>
      <p:sp>
        <p:nvSpPr>
          <p:cNvPr id="13" name="Llamada de flecha hacia abajo 12"/>
          <p:cNvSpPr/>
          <p:nvPr/>
        </p:nvSpPr>
        <p:spPr>
          <a:xfrm>
            <a:off x="8981162" y="3131508"/>
            <a:ext cx="3066788" cy="3444658"/>
          </a:xfrm>
          <a:prstGeom prst="downArrowCallout">
            <a:avLst>
              <a:gd name="adj1" fmla="val 20916"/>
              <a:gd name="adj2" fmla="val 20916"/>
              <a:gd name="adj3" fmla="val 25000"/>
              <a:gd name="adj4" fmla="val 75522"/>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1995, el Center </a:t>
            </a:r>
            <a:r>
              <a:rPr lang="es-GT" dirty="0" err="1" smtClean="0"/>
              <a:t>for</a:t>
            </a:r>
            <a:r>
              <a:rPr lang="es-GT" dirty="0" smtClean="0"/>
              <a:t> Business </a:t>
            </a:r>
            <a:r>
              <a:rPr lang="es-GT" dirty="0" err="1" smtClean="0"/>
              <a:t>Innovation</a:t>
            </a:r>
            <a:r>
              <a:rPr lang="es-GT" dirty="0" smtClean="0"/>
              <a:t> de </a:t>
            </a:r>
            <a:r>
              <a:rPr lang="es-GT" dirty="0" err="1" smtClean="0"/>
              <a:t>Cap</a:t>
            </a:r>
            <a:r>
              <a:rPr lang="es-GT" dirty="0" smtClean="0"/>
              <a:t> Gemini se transformó de un modelo universitario institucional para una capacidad de investigación en red bajo el liderazgo de su director Christopher Meyer (autor)</a:t>
            </a:r>
            <a:endParaRPr lang="es-GT" dirty="0"/>
          </a:p>
        </p:txBody>
      </p:sp>
    </p:spTree>
    <p:extLst>
      <p:ext uri="{BB962C8B-B14F-4D97-AF65-F5344CB8AC3E}">
        <p14:creationId xmlns:p14="http://schemas.microsoft.com/office/powerpoint/2010/main" val="42575008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45"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2000"/>
                                        <p:tgtEl>
                                          <p:spTgt spid="10"/>
                                        </p:tgtEl>
                                      </p:cBhvr>
                                    </p:animEffect>
                                    <p:anim calcmode="lin" valueType="num">
                                      <p:cBhvr>
                                        <p:cTn id="18" dur="2000" fill="hold"/>
                                        <p:tgtEl>
                                          <p:spTgt spid="10"/>
                                        </p:tgtEl>
                                        <p:attrNameLst>
                                          <p:attrName>ppt_w</p:attrName>
                                        </p:attrNameLst>
                                      </p:cBhvr>
                                      <p:tavLst>
                                        <p:tav tm="0" fmla="#ppt_w*sin(2.5*pi*$)">
                                          <p:val>
                                            <p:fltVal val="0"/>
                                          </p:val>
                                        </p:tav>
                                        <p:tav tm="100000">
                                          <p:val>
                                            <p:fltVal val="1"/>
                                          </p:val>
                                        </p:tav>
                                      </p:tavLst>
                                    </p:anim>
                                    <p:anim calcmode="lin" valueType="num">
                                      <p:cBhvr>
                                        <p:cTn id="19" dur="20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1000"/>
                                        <p:tgtEl>
                                          <p:spTgt spid="12"/>
                                        </p:tgtEl>
                                      </p:cBhvr>
                                    </p:animEffect>
                                    <p:anim calcmode="lin" valueType="num">
                                      <p:cBhvr>
                                        <p:cTn id="30" dur="1000" fill="hold"/>
                                        <p:tgtEl>
                                          <p:spTgt spid="12"/>
                                        </p:tgtEl>
                                        <p:attrNameLst>
                                          <p:attrName>ppt_x</p:attrName>
                                        </p:attrNameLst>
                                      </p:cBhvr>
                                      <p:tavLst>
                                        <p:tav tm="0">
                                          <p:val>
                                            <p:strVal val="#ppt_x"/>
                                          </p:val>
                                        </p:tav>
                                        <p:tav tm="100000">
                                          <p:val>
                                            <p:strVal val="#ppt_x"/>
                                          </p:val>
                                        </p:tav>
                                      </p:tavLst>
                                    </p:anim>
                                    <p:anim calcmode="lin" valueType="num">
                                      <p:cBhvr>
                                        <p:cTn id="3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ppt_x"/>
                                          </p:val>
                                        </p:tav>
                                        <p:tav tm="100000">
                                          <p:val>
                                            <p:strVal val="#ppt_x"/>
                                          </p:val>
                                        </p:tav>
                                      </p:tavLst>
                                    </p:anim>
                                    <p:anim calcmode="lin" valueType="num">
                                      <p:cBhvr additive="base">
                                        <p:cTn id="37"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10" grpId="0" animBg="1"/>
      <p:bldP spid="11" grpId="0" animBg="1"/>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321044" y="348641"/>
            <a:ext cx="6238875" cy="3505200"/>
          </a:xfrm>
          <a:prstGeom prst="rect">
            <a:avLst/>
          </a:prstGeom>
        </p:spPr>
      </p:pic>
      <p:pic>
        <p:nvPicPr>
          <p:cNvPr id="3" name="Imagen 2"/>
          <p:cNvPicPr>
            <a:picLocks noChangeAspect="1"/>
          </p:cNvPicPr>
          <p:nvPr/>
        </p:nvPicPr>
        <p:blipFill>
          <a:blip r:embed="rId3"/>
          <a:stretch>
            <a:fillRect/>
          </a:stretch>
        </p:blipFill>
        <p:spPr>
          <a:xfrm>
            <a:off x="6962162" y="812104"/>
            <a:ext cx="4717928" cy="2329841"/>
          </a:xfrm>
          <a:prstGeom prst="rect">
            <a:avLst/>
          </a:prstGeom>
        </p:spPr>
      </p:pic>
      <p:pic>
        <p:nvPicPr>
          <p:cNvPr id="4" name="Imagen 3"/>
          <p:cNvPicPr>
            <a:picLocks noChangeAspect="1"/>
          </p:cNvPicPr>
          <p:nvPr/>
        </p:nvPicPr>
        <p:blipFill>
          <a:blip r:embed="rId4"/>
          <a:stretch>
            <a:fillRect/>
          </a:stretch>
        </p:blipFill>
        <p:spPr>
          <a:xfrm>
            <a:off x="6559919" y="3853841"/>
            <a:ext cx="5522414" cy="2761207"/>
          </a:xfrm>
          <a:prstGeom prst="rect">
            <a:avLst/>
          </a:prstGeom>
        </p:spPr>
      </p:pic>
      <p:sp>
        <p:nvSpPr>
          <p:cNvPr id="5" name="CuadroTexto 4"/>
          <p:cNvSpPr txBox="1"/>
          <p:nvPr/>
        </p:nvSpPr>
        <p:spPr>
          <a:xfrm>
            <a:off x="784963" y="4784942"/>
            <a:ext cx="5311036" cy="707886"/>
          </a:xfrm>
          <a:prstGeom prst="rect">
            <a:avLst/>
          </a:prstGeom>
          <a:effectLst>
            <a:glow rad="228600">
              <a:schemeClr val="accent1">
                <a:satMod val="175000"/>
                <a:alpha val="40000"/>
              </a:schemeClr>
            </a:glow>
            <a:outerShdw blurRad="152400" dist="317500" dir="5400000" sx="90000" sy="-19000" rotWithShape="0">
              <a:prstClr val="black">
                <a:alpha val="15000"/>
              </a:prstClr>
            </a:outerShdw>
          </a:effectLst>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s-GT" sz="4000" dirty="0" smtClean="0"/>
              <a:t>Innovación al Limite</a:t>
            </a:r>
            <a:endParaRPr lang="es-GT" sz="4000" dirty="0"/>
          </a:p>
        </p:txBody>
      </p:sp>
    </p:spTree>
    <p:extLst>
      <p:ext uri="{BB962C8B-B14F-4D97-AF65-F5344CB8AC3E}">
        <p14:creationId xmlns:p14="http://schemas.microsoft.com/office/powerpoint/2010/main" val="16602584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de flecha hacia abajo 1"/>
          <p:cNvSpPr/>
          <p:nvPr/>
        </p:nvSpPr>
        <p:spPr>
          <a:xfrm>
            <a:off x="300624" y="237995"/>
            <a:ext cx="4008329" cy="2993720"/>
          </a:xfrm>
          <a:prstGeom prst="downArrowCallou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1996, el nombre fue simplificado a Cap Gemini con un nuevo logotipo del grupo. Todas las empresas que operan en todo el mundo fueron re-marca para operar como Cap Gemini.</a:t>
            </a:r>
            <a:endParaRPr lang="es-GT"/>
          </a:p>
        </p:txBody>
      </p:sp>
      <p:sp>
        <p:nvSpPr>
          <p:cNvPr id="3" name="Llamada de flecha a la derecha 2"/>
          <p:cNvSpPr/>
          <p:nvPr/>
        </p:nvSpPr>
        <p:spPr>
          <a:xfrm>
            <a:off x="908136" y="3594970"/>
            <a:ext cx="2793304" cy="2893512"/>
          </a:xfrm>
          <a:prstGeom prst="rightArrowCallout">
            <a:avLst>
              <a:gd name="adj1" fmla="val 20671"/>
              <a:gd name="adj2" fmla="val 25000"/>
              <a:gd name="adj3" fmla="val 18507"/>
              <a:gd name="adj4" fmla="val 76560"/>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2000, </a:t>
            </a:r>
            <a:r>
              <a:rPr lang="es-GT" dirty="0" err="1" smtClean="0"/>
              <a:t>Cap</a:t>
            </a:r>
            <a:r>
              <a:rPr lang="es-GT" dirty="0" smtClean="0"/>
              <a:t> Gemini Ernst &amp; Young adquirió </a:t>
            </a:r>
            <a:r>
              <a:rPr lang="es-GT" dirty="0" err="1" smtClean="0"/>
              <a:t>Consulting</a:t>
            </a:r>
            <a:r>
              <a:rPr lang="es-GT" dirty="0" smtClean="0"/>
              <a:t>. Al mismo tiempo se integra Gemini </a:t>
            </a:r>
            <a:r>
              <a:rPr lang="es-GT" dirty="0" err="1" smtClean="0"/>
              <a:t>Consulting</a:t>
            </a:r>
            <a:r>
              <a:rPr lang="es-GT" dirty="0" smtClean="0"/>
              <a:t> para formar </a:t>
            </a:r>
            <a:r>
              <a:rPr lang="es-GT" dirty="0" err="1" smtClean="0"/>
              <a:t>Cap</a:t>
            </a:r>
            <a:r>
              <a:rPr lang="es-GT" dirty="0" smtClean="0"/>
              <a:t> Gemini Ernst &amp; Young.</a:t>
            </a:r>
            <a:endParaRPr lang="es-GT" dirty="0"/>
          </a:p>
        </p:txBody>
      </p:sp>
      <p:sp>
        <p:nvSpPr>
          <p:cNvPr id="4" name="Llamada de flecha hacia arriba 3"/>
          <p:cNvSpPr/>
          <p:nvPr/>
        </p:nvSpPr>
        <p:spPr>
          <a:xfrm>
            <a:off x="3832965" y="3018772"/>
            <a:ext cx="3807912" cy="3469710"/>
          </a:xfrm>
          <a:prstGeom prst="upArrowCallout">
            <a:avLst>
              <a:gd name="adj1" fmla="val 25000"/>
              <a:gd name="adj2" fmla="val 25000"/>
              <a:gd name="adj3" fmla="val 15132"/>
              <a:gd name="adj4" fmla="val 81742"/>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2002, Cap Gemini relanzó su marca Sogeti, la creación de una nueva entidad jurídica que lleva el nombre original de la compañía, con sede en Bruselas, Bélgica. La nueva compañía se centra en la entrega de servicios de TI a un rango más limitado de mercados.</a:t>
            </a:r>
            <a:endParaRPr lang="es-GT"/>
          </a:p>
        </p:txBody>
      </p:sp>
      <p:sp>
        <p:nvSpPr>
          <p:cNvPr id="5" name="Llamada de flecha a la derecha 4"/>
          <p:cNvSpPr/>
          <p:nvPr/>
        </p:nvSpPr>
        <p:spPr>
          <a:xfrm>
            <a:off x="4634630" y="576197"/>
            <a:ext cx="3895594" cy="2317315"/>
          </a:xfrm>
          <a:prstGeom prst="rightArrowCallout">
            <a:avLst>
              <a:gd name="adj1" fmla="val 25000"/>
              <a:gd name="adj2" fmla="val 25000"/>
              <a:gd name="adj3" fmla="val 25000"/>
              <a:gd name="adj4" fmla="val 8041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2003, la empresa adquirió </a:t>
            </a:r>
            <a:r>
              <a:rPr lang="es-GT" dirty="0" err="1" smtClean="0"/>
              <a:t>Transiciel</a:t>
            </a:r>
            <a:r>
              <a:rPr lang="es-GT" dirty="0" smtClean="0"/>
              <a:t> y fusionó las dos prácticas en Sogeti-</a:t>
            </a:r>
            <a:r>
              <a:rPr lang="es-GT" dirty="0" err="1" smtClean="0"/>
              <a:t>Transiciel</a:t>
            </a:r>
            <a:r>
              <a:rPr lang="es-GT" dirty="0" smtClean="0"/>
              <a:t> (posteriormente consolidado dentro Sogeti en 2006).</a:t>
            </a:r>
            <a:endParaRPr lang="es-GT" dirty="0"/>
          </a:p>
        </p:txBody>
      </p:sp>
      <p:sp>
        <p:nvSpPr>
          <p:cNvPr id="6" name="Llamada de flecha hacia abajo 5"/>
          <p:cNvSpPr/>
          <p:nvPr/>
        </p:nvSpPr>
        <p:spPr>
          <a:xfrm>
            <a:off x="8586591" y="237995"/>
            <a:ext cx="3169085" cy="3093929"/>
          </a:xfrm>
          <a:prstGeom prst="downArrowCallou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abril de 2004, el Grupo volvió a Capgemini (su nombre actual).</a:t>
            </a:r>
            <a:endParaRPr lang="es-GT"/>
          </a:p>
        </p:txBody>
      </p:sp>
      <p:sp>
        <p:nvSpPr>
          <p:cNvPr id="7" name="Llamada de flecha hacia abajo 6"/>
          <p:cNvSpPr/>
          <p:nvPr/>
        </p:nvSpPr>
        <p:spPr>
          <a:xfrm>
            <a:off x="8329807" y="3594970"/>
            <a:ext cx="3682651" cy="3256768"/>
          </a:xfrm>
          <a:prstGeom prst="downArrowCallout">
            <a:avLst>
              <a:gd name="adj1" fmla="val 20192"/>
              <a:gd name="adj2" fmla="val 25000"/>
              <a:gd name="adj3" fmla="val 15865"/>
              <a:gd name="adj4" fmla="val 78438"/>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el verano de 2005, debido a las grandes pérdidas financieras, Capgemini vendió su práctica de consultoría de la salud de América del Norte, incluyendo tanto las prácticas de pagadores y proveedores, a </a:t>
            </a:r>
            <a:r>
              <a:rPr lang="es-GT" dirty="0" err="1" smtClean="0"/>
              <a:t>Accenture</a:t>
            </a:r>
            <a:r>
              <a:rPr lang="es-GT" dirty="0" smtClean="0"/>
              <a:t>, pero conserva su práctica ciencias de la vida.</a:t>
            </a:r>
            <a:endParaRPr lang="es-GT" dirty="0"/>
          </a:p>
        </p:txBody>
      </p:sp>
    </p:spTree>
    <p:extLst>
      <p:ext uri="{BB962C8B-B14F-4D97-AF65-F5344CB8AC3E}">
        <p14:creationId xmlns:p14="http://schemas.microsoft.com/office/powerpoint/2010/main" val="3625475667"/>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arn(inVertic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de flecha hacia abajo 1"/>
          <p:cNvSpPr/>
          <p:nvPr/>
        </p:nvSpPr>
        <p:spPr>
          <a:xfrm>
            <a:off x="576197" y="150313"/>
            <a:ext cx="2617940" cy="2467627"/>
          </a:xfrm>
          <a:prstGeom prst="downArrowCallou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agosto de 2006, Capgemini adquirió Futuro Ingeniería.</a:t>
            </a:r>
            <a:endParaRPr lang="es-GT"/>
          </a:p>
        </p:txBody>
      </p:sp>
      <p:sp>
        <p:nvSpPr>
          <p:cNvPr id="3" name="Llamada de flecha a la derecha 2"/>
          <p:cNvSpPr/>
          <p:nvPr/>
        </p:nvSpPr>
        <p:spPr>
          <a:xfrm>
            <a:off x="263047" y="2868460"/>
            <a:ext cx="5148198" cy="3382028"/>
          </a:xfrm>
          <a:prstGeom prst="rightArrowCallout">
            <a:avLst>
              <a:gd name="adj1" fmla="val 19815"/>
              <a:gd name="adj2" fmla="val 20926"/>
              <a:gd name="adj3" fmla="val 25000"/>
              <a:gd name="adj4" fmla="val 79927"/>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septiembre de 2006, Capgemini adquirió una participación del 51% en Unilever India Shared Services Limited (Indigo), un proveedor de servicios financieros compartidos y servicios de cumplimiento de Sarbanes-Oxley al Grupo mundial Unilever. Indigo cuenta con centros operativos en Bangalore y Chennai y emplea a aproximadamente 600 personas.</a:t>
            </a:r>
            <a:endParaRPr lang="es-GT"/>
          </a:p>
        </p:txBody>
      </p:sp>
      <p:sp>
        <p:nvSpPr>
          <p:cNvPr id="5" name="Llamada de flecha hacia arriba 4"/>
          <p:cNvSpPr/>
          <p:nvPr/>
        </p:nvSpPr>
        <p:spPr>
          <a:xfrm>
            <a:off x="5824602" y="2868460"/>
            <a:ext cx="4910203" cy="3582443"/>
          </a:xfrm>
          <a:prstGeom prst="upArrowCallout">
            <a:avLst>
              <a:gd name="adj1" fmla="val 25000"/>
              <a:gd name="adj2" fmla="val 19133"/>
              <a:gd name="adj3" fmla="val 16582"/>
              <a:gd name="adj4" fmla="val 8089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octubre de 2006, Capgemini acordó adquirir </a:t>
            </a:r>
            <a:r>
              <a:rPr lang="es-GT" dirty="0" err="1" smtClean="0"/>
              <a:t>Kanbay</a:t>
            </a:r>
            <a:r>
              <a:rPr lang="es-GT" dirty="0" smtClean="0"/>
              <a:t> Internacional por US $ 1.2 mil millones en efectivo ($ 29 por acción). La adquisición aumentó el personal de Capgemini India de 12.000 (que se cultiva a 26.000+ en sólo 4 años de tiempo) empleados. La fuerza actual empleado la India el 23 de octubre 2012 es de 40.00020​ La adquisición se completó el 8 de febrero de 2007.</a:t>
            </a:r>
            <a:endParaRPr lang="es-GT" dirty="0"/>
          </a:p>
        </p:txBody>
      </p:sp>
      <p:sp>
        <p:nvSpPr>
          <p:cNvPr id="6" name="Llamada de flecha a la derecha 5"/>
          <p:cNvSpPr/>
          <p:nvPr/>
        </p:nvSpPr>
        <p:spPr>
          <a:xfrm>
            <a:off x="6638795" y="350729"/>
            <a:ext cx="3970750" cy="2379945"/>
          </a:xfrm>
          <a:prstGeom prst="rightArrowCallout">
            <a:avLst>
              <a:gd name="adj1" fmla="val 20790"/>
              <a:gd name="adj2" fmla="val 25000"/>
              <a:gd name="adj3" fmla="val 28684"/>
              <a:gd name="adj4" fmla="val 81546"/>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El 8 de febrero de 2007, Capgemini ha anunciado la adquisición de Arquitectos de Software, una empresa de consultoría con sede en EE.UU., para expandir su negocio en Estados Unidos.</a:t>
            </a:r>
            <a:endParaRPr lang="es-GT"/>
          </a:p>
        </p:txBody>
      </p:sp>
    </p:spTree>
    <p:extLst>
      <p:ext uri="{BB962C8B-B14F-4D97-AF65-F5344CB8AC3E}">
        <p14:creationId xmlns:p14="http://schemas.microsoft.com/office/powerpoint/2010/main" val="421640882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80">
                                          <p:stCondLst>
                                            <p:cond delay="0"/>
                                          </p:stCondLst>
                                        </p:cTn>
                                        <p:tgtEl>
                                          <p:spTgt spid="6"/>
                                        </p:tgtEl>
                                      </p:cBhvr>
                                    </p:animEffect>
                                    <p:anim calcmode="lin" valueType="num">
                                      <p:cBhvr>
                                        <p:cTn id="1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3" dur="26">
                                          <p:stCondLst>
                                            <p:cond delay="650"/>
                                          </p:stCondLst>
                                        </p:cTn>
                                        <p:tgtEl>
                                          <p:spTgt spid="6"/>
                                        </p:tgtEl>
                                      </p:cBhvr>
                                      <p:to x="100000" y="60000"/>
                                    </p:animScale>
                                    <p:animScale>
                                      <p:cBhvr>
                                        <p:cTn id="24" dur="166" decel="50000">
                                          <p:stCondLst>
                                            <p:cond delay="676"/>
                                          </p:stCondLst>
                                        </p:cTn>
                                        <p:tgtEl>
                                          <p:spTgt spid="6"/>
                                        </p:tgtEl>
                                      </p:cBhvr>
                                      <p:to x="100000" y="100000"/>
                                    </p:animScale>
                                    <p:animScale>
                                      <p:cBhvr>
                                        <p:cTn id="25" dur="26">
                                          <p:stCondLst>
                                            <p:cond delay="1312"/>
                                          </p:stCondLst>
                                        </p:cTn>
                                        <p:tgtEl>
                                          <p:spTgt spid="6"/>
                                        </p:tgtEl>
                                      </p:cBhvr>
                                      <p:to x="100000" y="80000"/>
                                    </p:animScale>
                                    <p:animScale>
                                      <p:cBhvr>
                                        <p:cTn id="26" dur="166" decel="50000">
                                          <p:stCondLst>
                                            <p:cond delay="1338"/>
                                          </p:stCondLst>
                                        </p:cTn>
                                        <p:tgtEl>
                                          <p:spTgt spid="6"/>
                                        </p:tgtEl>
                                      </p:cBhvr>
                                      <p:to x="100000" y="100000"/>
                                    </p:animScale>
                                    <p:animScale>
                                      <p:cBhvr>
                                        <p:cTn id="27" dur="26">
                                          <p:stCondLst>
                                            <p:cond delay="1642"/>
                                          </p:stCondLst>
                                        </p:cTn>
                                        <p:tgtEl>
                                          <p:spTgt spid="6"/>
                                        </p:tgtEl>
                                      </p:cBhvr>
                                      <p:to x="100000" y="90000"/>
                                    </p:animScale>
                                    <p:animScale>
                                      <p:cBhvr>
                                        <p:cTn id="28" dur="166" decel="50000">
                                          <p:stCondLst>
                                            <p:cond delay="1668"/>
                                          </p:stCondLst>
                                        </p:cTn>
                                        <p:tgtEl>
                                          <p:spTgt spid="6"/>
                                        </p:tgtEl>
                                      </p:cBhvr>
                                      <p:to x="100000" y="100000"/>
                                    </p:animScale>
                                    <p:animScale>
                                      <p:cBhvr>
                                        <p:cTn id="29" dur="26">
                                          <p:stCondLst>
                                            <p:cond delay="1808"/>
                                          </p:stCondLst>
                                        </p:cTn>
                                        <p:tgtEl>
                                          <p:spTgt spid="6"/>
                                        </p:tgtEl>
                                      </p:cBhvr>
                                      <p:to x="100000" y="95000"/>
                                    </p:animScale>
                                    <p:animScale>
                                      <p:cBhvr>
                                        <p:cTn id="30" dur="166" decel="50000">
                                          <p:stCondLst>
                                            <p:cond delay="1834"/>
                                          </p:stCondLst>
                                        </p:cTn>
                                        <p:tgtEl>
                                          <p:spTgt spid="6"/>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45" presetClass="entr" presetSubtype="0"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2000"/>
                                        <p:tgtEl>
                                          <p:spTgt spid="5"/>
                                        </p:tgtEl>
                                      </p:cBhvr>
                                    </p:animEffect>
                                    <p:anim calcmode="lin" valueType="num">
                                      <p:cBhvr>
                                        <p:cTn id="36" dur="2000" fill="hold"/>
                                        <p:tgtEl>
                                          <p:spTgt spid="5"/>
                                        </p:tgtEl>
                                        <p:attrNameLst>
                                          <p:attrName>ppt_w</p:attrName>
                                        </p:attrNameLst>
                                      </p:cBhvr>
                                      <p:tavLst>
                                        <p:tav tm="0" fmla="#ppt_w*sin(2.5*pi*$)">
                                          <p:val>
                                            <p:fltVal val="0"/>
                                          </p:val>
                                        </p:tav>
                                        <p:tav tm="100000">
                                          <p:val>
                                            <p:fltVal val="1"/>
                                          </p:val>
                                        </p:tav>
                                      </p:tavLst>
                                    </p:anim>
                                    <p:anim calcmode="lin" valueType="num">
                                      <p:cBhvr>
                                        <p:cTn id="37"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de flecha hacia abajo 1"/>
          <p:cNvSpPr/>
          <p:nvPr/>
        </p:nvSpPr>
        <p:spPr>
          <a:xfrm>
            <a:off x="588723" y="187890"/>
            <a:ext cx="3607496" cy="2317315"/>
          </a:xfrm>
          <a:prstGeom prst="downArrowCallout">
            <a:avLst>
              <a:gd name="adj1" fmla="val 25000"/>
              <a:gd name="adj2" fmla="val 25000"/>
              <a:gd name="adj3" fmla="val 20833"/>
              <a:gd name="adj4" fmla="val 69739"/>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El 25 de julio de 2008, Capgemini ha anunciado la adquisición de </a:t>
            </a:r>
            <a:r>
              <a:rPr lang="es-GT" dirty="0" err="1" smtClean="0"/>
              <a:t>Getronics</a:t>
            </a:r>
            <a:r>
              <a:rPr lang="es-GT" dirty="0" smtClean="0"/>
              <a:t> Aplicaciones </a:t>
            </a:r>
            <a:r>
              <a:rPr lang="es-GT" dirty="0" err="1" smtClean="0"/>
              <a:t>PinkRoccade</a:t>
            </a:r>
            <a:r>
              <a:rPr lang="es-GT" dirty="0" smtClean="0"/>
              <a:t> negocio </a:t>
            </a:r>
            <a:r>
              <a:rPr lang="es-GT" dirty="0" err="1" smtClean="0"/>
              <a:t>Services</a:t>
            </a:r>
            <a:r>
              <a:rPr lang="es-GT" dirty="0" smtClean="0"/>
              <a:t> BV22​ de los Países Bajos.</a:t>
            </a:r>
            <a:endParaRPr lang="es-GT" dirty="0"/>
          </a:p>
        </p:txBody>
      </p:sp>
      <p:sp>
        <p:nvSpPr>
          <p:cNvPr id="3" name="Llamada de flecha a la derecha 2"/>
          <p:cNvSpPr/>
          <p:nvPr/>
        </p:nvSpPr>
        <p:spPr>
          <a:xfrm>
            <a:off x="789140" y="2780778"/>
            <a:ext cx="3995802" cy="3519814"/>
          </a:xfrm>
          <a:prstGeom prst="rightArrowCallout">
            <a:avLst>
              <a:gd name="adj1" fmla="val 25000"/>
              <a:gd name="adj2" fmla="val 25000"/>
              <a:gd name="adj3" fmla="val 17883"/>
              <a:gd name="adj4" fmla="val 7971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octubre de 2008, Capgemini adquiere especialista Prueba UK Vizuri.</a:t>
            </a:r>
            <a:endParaRPr lang="es-GT" dirty="0"/>
          </a:p>
        </p:txBody>
      </p:sp>
      <p:sp>
        <p:nvSpPr>
          <p:cNvPr id="4" name="Llamada de flecha hacia arriba 3"/>
          <p:cNvSpPr/>
          <p:nvPr/>
        </p:nvSpPr>
        <p:spPr>
          <a:xfrm>
            <a:off x="4784942" y="2780779"/>
            <a:ext cx="3995803" cy="3795386"/>
          </a:xfrm>
          <a:prstGeom prst="upArrowCallout">
            <a:avLst>
              <a:gd name="adj1" fmla="val 25000"/>
              <a:gd name="adj2" fmla="val 25000"/>
              <a:gd name="adj3" fmla="val 15948"/>
              <a:gd name="adj4" fmla="val 8049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noviembre de 2008, Capgemini adquiere Imperio y Sophia Soluciones para reforzar su presencia en Europa del Este.</a:t>
            </a:r>
            <a:endParaRPr lang="es-GT" dirty="0"/>
          </a:p>
        </p:txBody>
      </p:sp>
      <p:sp>
        <p:nvSpPr>
          <p:cNvPr id="5" name="Llamada de flecha a la derecha 4"/>
          <p:cNvSpPr/>
          <p:nvPr/>
        </p:nvSpPr>
        <p:spPr>
          <a:xfrm>
            <a:off x="4935254" y="369518"/>
            <a:ext cx="3695178" cy="2229633"/>
          </a:xfrm>
          <a:prstGeom prst="rightArrowCallout">
            <a:avLst>
              <a:gd name="adj1" fmla="val 21629"/>
              <a:gd name="adj2" fmla="val 23315"/>
              <a:gd name="adj3" fmla="val 22191"/>
              <a:gd name="adj4" fmla="val 81760"/>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septiembre de 2009, Capgemini Australia adquiere Soluciones Nu; refuerza la experiencia de pruebas de software.</a:t>
            </a:r>
            <a:endParaRPr lang="es-GT" dirty="0"/>
          </a:p>
        </p:txBody>
      </p:sp>
      <p:sp>
        <p:nvSpPr>
          <p:cNvPr id="6" name="Llamada de flecha hacia abajo 5"/>
          <p:cNvSpPr/>
          <p:nvPr/>
        </p:nvSpPr>
        <p:spPr>
          <a:xfrm>
            <a:off x="8780744" y="187890"/>
            <a:ext cx="3267206" cy="2943617"/>
          </a:xfrm>
          <a:prstGeom prst="downArrowCallout">
            <a:avLst>
              <a:gd name="adj1" fmla="val 25000"/>
              <a:gd name="adj2" fmla="val 22447"/>
              <a:gd name="adj3" fmla="val 20745"/>
              <a:gd name="adj4" fmla="val 7476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febrero de 2010, Capgemini ha anunciado la adquisición de IBX.</a:t>
            </a:r>
            <a:endParaRPr lang="es-GT" dirty="0"/>
          </a:p>
        </p:txBody>
      </p:sp>
      <p:sp>
        <p:nvSpPr>
          <p:cNvPr id="7" name="Llamada de flecha hacia abajo 6"/>
          <p:cNvSpPr/>
          <p:nvPr/>
        </p:nvSpPr>
        <p:spPr>
          <a:xfrm>
            <a:off x="8981162" y="3131508"/>
            <a:ext cx="3066788" cy="3444658"/>
          </a:xfrm>
          <a:prstGeom prst="downArrowCallout">
            <a:avLst>
              <a:gd name="adj1" fmla="val 20916"/>
              <a:gd name="adj2" fmla="val 20916"/>
              <a:gd name="adj3" fmla="val 25000"/>
              <a:gd name="adj4" fmla="val 75522"/>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junio de 2010, Capgemini ha anunciado la adquisición de Sistemas Estratégicos </a:t>
            </a:r>
            <a:r>
              <a:rPr lang="es-GT" dirty="0" err="1" smtClean="0"/>
              <a:t>Solutions</a:t>
            </a:r>
            <a:r>
              <a:rPr lang="es-GT" dirty="0" smtClean="0"/>
              <a:t>, una pequeña empresa especializada en el mercado de capitales.</a:t>
            </a:r>
            <a:endParaRPr lang="es-GT" dirty="0"/>
          </a:p>
        </p:txBody>
      </p:sp>
    </p:spTree>
    <p:extLst>
      <p:ext uri="{BB962C8B-B14F-4D97-AF65-F5344CB8AC3E}">
        <p14:creationId xmlns:p14="http://schemas.microsoft.com/office/powerpoint/2010/main" val="3816002135"/>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randombar(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7">
                                            <p:txEl>
                                              <p:pRg st="0" end="0"/>
                                            </p:txEl>
                                          </p:spTgt>
                                        </p:tgtEl>
                                        <p:attrNameLst>
                                          <p:attrName>style.visibility</p:attrName>
                                        </p:attrNameLst>
                                      </p:cBhvr>
                                      <p:to>
                                        <p:strVal val="visible"/>
                                      </p:to>
                                    </p:set>
                                    <p:animEffect transition="in" filter="barn(inVertical)">
                                      <p:cBhvr>
                                        <p:cTn id="32"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de flecha hacia abajo 1"/>
          <p:cNvSpPr/>
          <p:nvPr/>
        </p:nvSpPr>
        <p:spPr>
          <a:xfrm>
            <a:off x="588723" y="0"/>
            <a:ext cx="3607496" cy="3131507"/>
          </a:xfrm>
          <a:prstGeom prst="downArrowCallout">
            <a:avLst>
              <a:gd name="adj1" fmla="val 25000"/>
              <a:gd name="adj2" fmla="val 25000"/>
              <a:gd name="adj3" fmla="val 20833"/>
              <a:gd name="adj4" fmla="val 69739"/>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a:t>En junio de 2010, Capgemini ha anunciado la adquisición de </a:t>
            </a:r>
            <a:r>
              <a:rPr lang="es-GT" dirty="0" err="1"/>
              <a:t>Plaisir</a:t>
            </a:r>
            <a:r>
              <a:rPr lang="es-GT" dirty="0"/>
              <a:t> de Informática, una empresa francesa especializada en migraciones de datos complejos en el sector bancario y de seguros.</a:t>
            </a:r>
          </a:p>
        </p:txBody>
      </p:sp>
      <p:sp>
        <p:nvSpPr>
          <p:cNvPr id="3" name="Llamada de flecha a la derecha 2"/>
          <p:cNvSpPr/>
          <p:nvPr/>
        </p:nvSpPr>
        <p:spPr>
          <a:xfrm>
            <a:off x="588723" y="3319398"/>
            <a:ext cx="3995802" cy="3068877"/>
          </a:xfrm>
          <a:prstGeom prst="rightArrowCallout">
            <a:avLst>
              <a:gd name="adj1" fmla="val 25000"/>
              <a:gd name="adj2" fmla="val 25000"/>
              <a:gd name="adj3" fmla="val 17883"/>
              <a:gd name="adj4" fmla="val 7971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septiembre de 2010, Capgemini ha anunciado la adquisición de CPM Braxis, la mayor empresa consultora brasileña de TI.</a:t>
            </a:r>
            <a:endParaRPr lang="es-GT" dirty="0"/>
          </a:p>
        </p:txBody>
      </p:sp>
      <p:sp>
        <p:nvSpPr>
          <p:cNvPr id="4" name="Llamada de flecha hacia arriba 3"/>
          <p:cNvSpPr/>
          <p:nvPr/>
        </p:nvSpPr>
        <p:spPr>
          <a:xfrm>
            <a:off x="4784942" y="2780779"/>
            <a:ext cx="3995803" cy="3795386"/>
          </a:xfrm>
          <a:prstGeom prst="upArrowCallout">
            <a:avLst>
              <a:gd name="adj1" fmla="val 25000"/>
              <a:gd name="adj2" fmla="val 25000"/>
              <a:gd name="adj3" fmla="val 15948"/>
              <a:gd name="adj4" fmla="val 8049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noviembre de 2010, Capgemini ha anunciado que ha adquirido la empresa de servicios de TI con sede en India, </a:t>
            </a:r>
            <a:r>
              <a:rPr lang="es-GT" dirty="0" err="1" smtClean="0"/>
              <a:t>Thesys</a:t>
            </a:r>
            <a:r>
              <a:rPr lang="es-GT" dirty="0" smtClean="0"/>
              <a:t> Technologies </a:t>
            </a:r>
            <a:r>
              <a:rPr lang="es-GT" dirty="0" err="1" smtClean="0"/>
              <a:t>Private</a:t>
            </a:r>
            <a:r>
              <a:rPr lang="es-GT" dirty="0" smtClean="0"/>
              <a:t> </a:t>
            </a:r>
            <a:r>
              <a:rPr lang="es-GT" dirty="0" err="1" smtClean="0"/>
              <a:t>Limited</a:t>
            </a:r>
            <a:r>
              <a:rPr lang="es-GT" dirty="0" smtClean="0"/>
              <a:t> ("</a:t>
            </a:r>
            <a:r>
              <a:rPr lang="es-GT" dirty="0" err="1" smtClean="0"/>
              <a:t>Thesys</a:t>
            </a:r>
            <a:r>
              <a:rPr lang="es-GT" dirty="0" smtClean="0"/>
              <a:t>"), un socio de Servicios de Certificación-</a:t>
            </a:r>
            <a:r>
              <a:rPr lang="es-GT" dirty="0" err="1" smtClean="0"/>
              <a:t>Temenos</a:t>
            </a:r>
            <a:r>
              <a:rPr lang="es-GT" dirty="0" smtClean="0"/>
              <a:t> que proporciona soluciones de implementación bancario para la industria global de servicios financieros.</a:t>
            </a:r>
            <a:endParaRPr lang="es-GT" dirty="0"/>
          </a:p>
        </p:txBody>
      </p:sp>
      <p:sp>
        <p:nvSpPr>
          <p:cNvPr id="5" name="Llamada de flecha a la derecha 4"/>
          <p:cNvSpPr/>
          <p:nvPr/>
        </p:nvSpPr>
        <p:spPr>
          <a:xfrm>
            <a:off x="4935254" y="369518"/>
            <a:ext cx="3695178" cy="2229633"/>
          </a:xfrm>
          <a:prstGeom prst="rightArrowCallout">
            <a:avLst>
              <a:gd name="adj1" fmla="val 21629"/>
              <a:gd name="adj2" fmla="val 23315"/>
              <a:gd name="adj3" fmla="val 22191"/>
              <a:gd name="adj4" fmla="val 81760"/>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diciembre de 2010, Capgemini adquiere proveedor de IT-Services alemán CS Consulting GmbH.</a:t>
            </a:r>
            <a:endParaRPr lang="es-GT" dirty="0"/>
          </a:p>
        </p:txBody>
      </p:sp>
      <p:sp>
        <p:nvSpPr>
          <p:cNvPr id="6" name="Llamada de flecha hacia abajo 5"/>
          <p:cNvSpPr/>
          <p:nvPr/>
        </p:nvSpPr>
        <p:spPr>
          <a:xfrm>
            <a:off x="8630432" y="200416"/>
            <a:ext cx="3417518" cy="2931092"/>
          </a:xfrm>
          <a:prstGeom prst="downArrowCallout">
            <a:avLst>
              <a:gd name="adj1" fmla="val 25000"/>
              <a:gd name="adj2" fmla="val 22447"/>
              <a:gd name="adj3" fmla="val 20745"/>
              <a:gd name="adj4" fmla="val 7476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febrero de 2011, la Autoridad de Policía de Cheshire firmó un acuerdo marco con Capgemini para servicios de TI para apoyar las actividades de back-office policial. </a:t>
            </a:r>
            <a:endParaRPr lang="es-GT" dirty="0"/>
          </a:p>
        </p:txBody>
      </p:sp>
      <p:sp>
        <p:nvSpPr>
          <p:cNvPr id="7" name="Llamada de flecha hacia abajo 6"/>
          <p:cNvSpPr/>
          <p:nvPr/>
        </p:nvSpPr>
        <p:spPr>
          <a:xfrm>
            <a:off x="8981162" y="3413342"/>
            <a:ext cx="3066788" cy="3444658"/>
          </a:xfrm>
          <a:prstGeom prst="downArrowCallout">
            <a:avLst>
              <a:gd name="adj1" fmla="val 20916"/>
              <a:gd name="adj2" fmla="val 20916"/>
              <a:gd name="adj3" fmla="val 25000"/>
              <a:gd name="adj4" fmla="val 75522"/>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febrero de 2011, Capgemini consiguió un contrato de tres años 63 millones dólares para prestar apoyo a los contadores inteligentes para utilidad de Canadá BC Hydro en la Columbia Británica.</a:t>
            </a:r>
            <a:endParaRPr lang="es-GT" dirty="0"/>
          </a:p>
        </p:txBody>
      </p:sp>
    </p:spTree>
    <p:extLst>
      <p:ext uri="{BB962C8B-B14F-4D97-AF65-F5344CB8AC3E}">
        <p14:creationId xmlns:p14="http://schemas.microsoft.com/office/powerpoint/2010/main" val="20238039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5"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2000"/>
                                        <p:tgtEl>
                                          <p:spTgt spid="5"/>
                                        </p:tgtEl>
                                      </p:cBhvr>
                                    </p:animEffect>
                                    <p:anim calcmode="lin" valueType="num">
                                      <p:cBhvr>
                                        <p:cTn id="21" dur="2000" fill="hold"/>
                                        <p:tgtEl>
                                          <p:spTgt spid="5"/>
                                        </p:tgtEl>
                                        <p:attrNameLst>
                                          <p:attrName>ppt_w</p:attrName>
                                        </p:attrNameLst>
                                      </p:cBhvr>
                                      <p:tavLst>
                                        <p:tav tm="0" fmla="#ppt_w*sin(2.5*pi*$)">
                                          <p:val>
                                            <p:fltVal val="0"/>
                                          </p:val>
                                        </p:tav>
                                        <p:tav tm="100000">
                                          <p:val>
                                            <p:fltVal val="1"/>
                                          </p:val>
                                        </p:tav>
                                      </p:tavLst>
                                    </p:anim>
                                    <p:anim calcmode="lin" valueType="num">
                                      <p:cBhvr>
                                        <p:cTn id="22" dur="2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80">
                                          <p:stCondLst>
                                            <p:cond delay="0"/>
                                          </p:stCondLst>
                                        </p:cTn>
                                        <p:tgtEl>
                                          <p:spTgt spid="6"/>
                                        </p:tgtEl>
                                      </p:cBhvr>
                                    </p:animEffect>
                                    <p:anim calcmode="lin" valueType="num">
                                      <p:cBhvr>
                                        <p:cTn id="3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8" dur="26">
                                          <p:stCondLst>
                                            <p:cond delay="650"/>
                                          </p:stCondLst>
                                        </p:cTn>
                                        <p:tgtEl>
                                          <p:spTgt spid="6"/>
                                        </p:tgtEl>
                                      </p:cBhvr>
                                      <p:to x="100000" y="60000"/>
                                    </p:animScale>
                                    <p:animScale>
                                      <p:cBhvr>
                                        <p:cTn id="39" dur="166" decel="50000">
                                          <p:stCondLst>
                                            <p:cond delay="676"/>
                                          </p:stCondLst>
                                        </p:cTn>
                                        <p:tgtEl>
                                          <p:spTgt spid="6"/>
                                        </p:tgtEl>
                                      </p:cBhvr>
                                      <p:to x="100000" y="100000"/>
                                    </p:animScale>
                                    <p:animScale>
                                      <p:cBhvr>
                                        <p:cTn id="40" dur="26">
                                          <p:stCondLst>
                                            <p:cond delay="1312"/>
                                          </p:stCondLst>
                                        </p:cTn>
                                        <p:tgtEl>
                                          <p:spTgt spid="6"/>
                                        </p:tgtEl>
                                      </p:cBhvr>
                                      <p:to x="100000" y="80000"/>
                                    </p:animScale>
                                    <p:animScale>
                                      <p:cBhvr>
                                        <p:cTn id="41" dur="166" decel="50000">
                                          <p:stCondLst>
                                            <p:cond delay="1338"/>
                                          </p:stCondLst>
                                        </p:cTn>
                                        <p:tgtEl>
                                          <p:spTgt spid="6"/>
                                        </p:tgtEl>
                                      </p:cBhvr>
                                      <p:to x="100000" y="100000"/>
                                    </p:animScale>
                                    <p:animScale>
                                      <p:cBhvr>
                                        <p:cTn id="42" dur="26">
                                          <p:stCondLst>
                                            <p:cond delay="1642"/>
                                          </p:stCondLst>
                                        </p:cTn>
                                        <p:tgtEl>
                                          <p:spTgt spid="6"/>
                                        </p:tgtEl>
                                      </p:cBhvr>
                                      <p:to x="100000" y="90000"/>
                                    </p:animScale>
                                    <p:animScale>
                                      <p:cBhvr>
                                        <p:cTn id="43" dur="166" decel="50000">
                                          <p:stCondLst>
                                            <p:cond delay="1668"/>
                                          </p:stCondLst>
                                        </p:cTn>
                                        <p:tgtEl>
                                          <p:spTgt spid="6"/>
                                        </p:tgtEl>
                                      </p:cBhvr>
                                      <p:to x="100000" y="100000"/>
                                    </p:animScale>
                                    <p:animScale>
                                      <p:cBhvr>
                                        <p:cTn id="44" dur="26">
                                          <p:stCondLst>
                                            <p:cond delay="1808"/>
                                          </p:stCondLst>
                                        </p:cTn>
                                        <p:tgtEl>
                                          <p:spTgt spid="6"/>
                                        </p:tgtEl>
                                      </p:cBhvr>
                                      <p:to x="100000" y="95000"/>
                                    </p:animScale>
                                    <p:animScale>
                                      <p:cBhvr>
                                        <p:cTn id="45" dur="166" decel="50000">
                                          <p:stCondLst>
                                            <p:cond delay="1834"/>
                                          </p:stCondLst>
                                        </p:cTn>
                                        <p:tgtEl>
                                          <p:spTgt spid="6"/>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1" presetClass="entr" presetSubtype="1"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heel(1)">
                                      <p:cBhvr>
                                        <p:cTn id="50"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Llamada de flecha hacia abajo 1"/>
          <p:cNvSpPr/>
          <p:nvPr/>
        </p:nvSpPr>
        <p:spPr>
          <a:xfrm>
            <a:off x="588723" y="200416"/>
            <a:ext cx="3607496" cy="2931091"/>
          </a:xfrm>
          <a:prstGeom prst="downArrowCallout">
            <a:avLst>
              <a:gd name="adj1" fmla="val 25000"/>
              <a:gd name="adj2" fmla="val 25000"/>
              <a:gd name="adj3" fmla="val 20833"/>
              <a:gd name="adj4" fmla="val 69739"/>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a:t>En marzo de 2011, Capgemini aseguró un contrato £ 100 millones con BAA a toma de posesión de sus "servicios de TI fundamentales."</a:t>
            </a:r>
          </a:p>
        </p:txBody>
      </p:sp>
      <p:sp>
        <p:nvSpPr>
          <p:cNvPr id="3" name="Llamada de flecha a la derecha 2"/>
          <p:cNvSpPr/>
          <p:nvPr/>
        </p:nvSpPr>
        <p:spPr>
          <a:xfrm>
            <a:off x="588723" y="3319398"/>
            <a:ext cx="3995802" cy="3068877"/>
          </a:xfrm>
          <a:prstGeom prst="rightArrowCallout">
            <a:avLst>
              <a:gd name="adj1" fmla="val 25000"/>
              <a:gd name="adj2" fmla="val 25000"/>
              <a:gd name="adj3" fmla="val 17883"/>
              <a:gd name="adj4" fmla="val 79711"/>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a:t>En abril de 2011, Capgemini adquirió dos empresas francesas, </a:t>
            </a:r>
            <a:r>
              <a:rPr lang="es-GT" dirty="0" err="1"/>
              <a:t>Artesys</a:t>
            </a:r>
            <a:r>
              <a:rPr lang="es-GT" dirty="0"/>
              <a:t>, un proveedor de oferta de infraestructura de TI, y </a:t>
            </a:r>
            <a:r>
              <a:rPr lang="es-GT" dirty="0" err="1"/>
              <a:t>Avantias</a:t>
            </a:r>
            <a:r>
              <a:rPr lang="es-GT" dirty="0"/>
              <a:t>, un proveedor de gestión de contenidos empresariales a las empresas.</a:t>
            </a:r>
            <a:r>
              <a:rPr lang="es-GT" u="sng" baseline="30000" dirty="0">
                <a:hlinkClick r:id="rId2"/>
              </a:rPr>
              <a:t>3</a:t>
            </a:r>
            <a:endParaRPr lang="es-GT" dirty="0"/>
          </a:p>
        </p:txBody>
      </p:sp>
      <p:sp>
        <p:nvSpPr>
          <p:cNvPr id="4" name="Llamada de flecha hacia arriba 3"/>
          <p:cNvSpPr/>
          <p:nvPr/>
        </p:nvSpPr>
        <p:spPr>
          <a:xfrm>
            <a:off x="4784942" y="2780779"/>
            <a:ext cx="3995803" cy="3795386"/>
          </a:xfrm>
          <a:prstGeom prst="upArrowCallout">
            <a:avLst>
              <a:gd name="adj1" fmla="val 25000"/>
              <a:gd name="adj2" fmla="val 25000"/>
              <a:gd name="adj3" fmla="val 15948"/>
              <a:gd name="adj4" fmla="val 8049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junio de 2011, Capgemini finalizó su adquisición de Prosodie, el operador de servicios multicanal.</a:t>
            </a:r>
            <a:endParaRPr lang="es-GT" dirty="0"/>
          </a:p>
        </p:txBody>
      </p:sp>
      <p:sp>
        <p:nvSpPr>
          <p:cNvPr id="5" name="Llamada de flecha a la derecha 4"/>
          <p:cNvSpPr/>
          <p:nvPr/>
        </p:nvSpPr>
        <p:spPr>
          <a:xfrm>
            <a:off x="4935254" y="369518"/>
            <a:ext cx="3695178" cy="2229633"/>
          </a:xfrm>
          <a:prstGeom prst="rightArrowCallout">
            <a:avLst>
              <a:gd name="adj1" fmla="val 21629"/>
              <a:gd name="adj2" fmla="val 23315"/>
              <a:gd name="adj3" fmla="val 22191"/>
              <a:gd name="adj4" fmla="val 81760"/>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junio de 2011, Capgemini finalizó su adquisición de Prosodie, el operador de servicios multicanal.</a:t>
            </a:r>
            <a:endParaRPr lang="es-GT" dirty="0"/>
          </a:p>
        </p:txBody>
      </p:sp>
      <p:sp>
        <p:nvSpPr>
          <p:cNvPr id="6" name="Llamada de flecha hacia abajo 5"/>
          <p:cNvSpPr/>
          <p:nvPr/>
        </p:nvSpPr>
        <p:spPr>
          <a:xfrm>
            <a:off x="8630432" y="200416"/>
            <a:ext cx="3417518" cy="2931092"/>
          </a:xfrm>
          <a:prstGeom prst="downArrowCallout">
            <a:avLst>
              <a:gd name="adj1" fmla="val 25000"/>
              <a:gd name="adj2" fmla="val 22447"/>
              <a:gd name="adj3" fmla="val 20745"/>
              <a:gd name="adj4" fmla="val 74764"/>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smtClean="0"/>
              <a:t>En julio de 2011, Capgemini adquirió el proveedor de servicios de TI italiana AIVE Grupo.</a:t>
            </a:r>
            <a:endParaRPr lang="es-GT" dirty="0"/>
          </a:p>
        </p:txBody>
      </p:sp>
      <p:sp>
        <p:nvSpPr>
          <p:cNvPr id="7" name="Llamada de flecha hacia abajo 6"/>
          <p:cNvSpPr/>
          <p:nvPr/>
        </p:nvSpPr>
        <p:spPr>
          <a:xfrm>
            <a:off x="8981162" y="3131507"/>
            <a:ext cx="3066788" cy="3726493"/>
          </a:xfrm>
          <a:prstGeom prst="downArrowCallout">
            <a:avLst>
              <a:gd name="adj1" fmla="val 20916"/>
              <a:gd name="adj2" fmla="val 20916"/>
              <a:gd name="adj3" fmla="val 25000"/>
              <a:gd name="adj4" fmla="val 75522"/>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s-GT" dirty="0" smtClean="0"/>
              <a:t>En mayo de 2014, Capgemini ha anunciado la adquisición de Sistemas y productos basados en Irving, Texas Estratégicos Corp. (SSP), un proveedor de soluciones para la industria del petróleo y del gas.</a:t>
            </a:r>
            <a:endParaRPr lang="es-GT" dirty="0"/>
          </a:p>
        </p:txBody>
      </p:sp>
    </p:spTree>
    <p:extLst>
      <p:ext uri="{BB962C8B-B14F-4D97-AF65-F5344CB8AC3E}">
        <p14:creationId xmlns:p14="http://schemas.microsoft.com/office/powerpoint/2010/main" val="638899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80">
                                          <p:stCondLst>
                                            <p:cond delay="0"/>
                                          </p:stCondLst>
                                        </p:cTn>
                                        <p:tgtEl>
                                          <p:spTgt spid="4"/>
                                        </p:tgtEl>
                                      </p:cBhvr>
                                    </p:animEffect>
                                    <p:anim calcmode="lin" valueType="num">
                                      <p:cBhvr>
                                        <p:cTn id="1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3" dur="26">
                                          <p:stCondLst>
                                            <p:cond delay="650"/>
                                          </p:stCondLst>
                                        </p:cTn>
                                        <p:tgtEl>
                                          <p:spTgt spid="4"/>
                                        </p:tgtEl>
                                      </p:cBhvr>
                                      <p:to x="100000" y="60000"/>
                                    </p:animScale>
                                    <p:animScale>
                                      <p:cBhvr>
                                        <p:cTn id="24" dur="166" decel="50000">
                                          <p:stCondLst>
                                            <p:cond delay="676"/>
                                          </p:stCondLst>
                                        </p:cTn>
                                        <p:tgtEl>
                                          <p:spTgt spid="4"/>
                                        </p:tgtEl>
                                      </p:cBhvr>
                                      <p:to x="100000" y="100000"/>
                                    </p:animScale>
                                    <p:animScale>
                                      <p:cBhvr>
                                        <p:cTn id="25" dur="26">
                                          <p:stCondLst>
                                            <p:cond delay="1312"/>
                                          </p:stCondLst>
                                        </p:cTn>
                                        <p:tgtEl>
                                          <p:spTgt spid="4"/>
                                        </p:tgtEl>
                                      </p:cBhvr>
                                      <p:to x="100000" y="80000"/>
                                    </p:animScale>
                                    <p:animScale>
                                      <p:cBhvr>
                                        <p:cTn id="26" dur="166" decel="50000">
                                          <p:stCondLst>
                                            <p:cond delay="1338"/>
                                          </p:stCondLst>
                                        </p:cTn>
                                        <p:tgtEl>
                                          <p:spTgt spid="4"/>
                                        </p:tgtEl>
                                      </p:cBhvr>
                                      <p:to x="100000" y="100000"/>
                                    </p:animScale>
                                    <p:animScale>
                                      <p:cBhvr>
                                        <p:cTn id="27" dur="26">
                                          <p:stCondLst>
                                            <p:cond delay="1642"/>
                                          </p:stCondLst>
                                        </p:cTn>
                                        <p:tgtEl>
                                          <p:spTgt spid="4"/>
                                        </p:tgtEl>
                                      </p:cBhvr>
                                      <p:to x="100000" y="90000"/>
                                    </p:animScale>
                                    <p:animScale>
                                      <p:cBhvr>
                                        <p:cTn id="28" dur="166" decel="50000">
                                          <p:stCondLst>
                                            <p:cond delay="1668"/>
                                          </p:stCondLst>
                                        </p:cTn>
                                        <p:tgtEl>
                                          <p:spTgt spid="4"/>
                                        </p:tgtEl>
                                      </p:cBhvr>
                                      <p:to x="100000" y="100000"/>
                                    </p:animScale>
                                    <p:animScale>
                                      <p:cBhvr>
                                        <p:cTn id="29" dur="26">
                                          <p:stCondLst>
                                            <p:cond delay="1808"/>
                                          </p:stCondLst>
                                        </p:cTn>
                                        <p:tgtEl>
                                          <p:spTgt spid="4"/>
                                        </p:tgtEl>
                                      </p:cBhvr>
                                      <p:to x="100000" y="95000"/>
                                    </p:animScale>
                                    <p:animScale>
                                      <p:cBhvr>
                                        <p:cTn id="30" dur="166" decel="50000">
                                          <p:stCondLst>
                                            <p:cond delay="1834"/>
                                          </p:stCondLst>
                                        </p:cTn>
                                        <p:tgtEl>
                                          <p:spTgt spid="4"/>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down)">
                                      <p:cBhvr>
                                        <p:cTn id="35" dur="500"/>
                                        <p:tgtEl>
                                          <p:spTgt spid="5"/>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circle(in)">
                                      <p:cBhvr>
                                        <p:cTn id="40" dur="2000"/>
                                        <p:tgtEl>
                                          <p:spTgt spid="6"/>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p:cTn id="45" dur="500" fill="hold"/>
                                        <p:tgtEl>
                                          <p:spTgt spid="7"/>
                                        </p:tgtEl>
                                        <p:attrNameLst>
                                          <p:attrName>ppt_w</p:attrName>
                                        </p:attrNameLst>
                                      </p:cBhvr>
                                      <p:tavLst>
                                        <p:tav tm="0">
                                          <p:val>
                                            <p:fltVal val="0"/>
                                          </p:val>
                                        </p:tav>
                                        <p:tav tm="100000">
                                          <p:val>
                                            <p:strVal val="#ppt_w"/>
                                          </p:val>
                                        </p:tav>
                                      </p:tavLst>
                                    </p:anim>
                                    <p:anim calcmode="lin" valueType="num">
                                      <p:cBhvr>
                                        <p:cTn id="46" dur="500" fill="hold"/>
                                        <p:tgtEl>
                                          <p:spTgt spid="7"/>
                                        </p:tgtEl>
                                        <p:attrNameLst>
                                          <p:attrName>ppt_h</p:attrName>
                                        </p:attrNameLst>
                                      </p:cBhvr>
                                      <p:tavLst>
                                        <p:tav tm="0">
                                          <p:val>
                                            <p:fltVal val="0"/>
                                          </p:val>
                                        </p:tav>
                                        <p:tav tm="100000">
                                          <p:val>
                                            <p:strVal val="#ppt_h"/>
                                          </p:val>
                                        </p:tav>
                                      </p:tavLst>
                                    </p:anim>
                                    <p:animEffect transition="in" filter="fade">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40</TotalTime>
  <Words>1111</Words>
  <Application>Microsoft Office PowerPoint</Application>
  <PresentationFormat>Panorámica</PresentationFormat>
  <Paragraphs>41</Paragraphs>
  <Slides>11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Century Gothic</vt:lpstr>
      <vt:lpstr>Wingdings 3</vt:lpstr>
      <vt:lpstr>Ion</vt:lpstr>
      <vt:lpstr>Línea de Tiempo </vt:lpstr>
      <vt:lpstr>Historia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Línea de Tiempo</dc:title>
  <dc:creator>Estudiante</dc:creator>
  <cp:lastModifiedBy>Estudiante</cp:lastModifiedBy>
  <cp:revision>5</cp:revision>
  <dcterms:created xsi:type="dcterms:W3CDTF">2018-06-25T21:11:35Z</dcterms:created>
  <dcterms:modified xsi:type="dcterms:W3CDTF">2018-06-25T21:51:42Z</dcterms:modified>
</cp:coreProperties>
</file>

<file path=docProps/thumbnail.jpeg>
</file>